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bin" ContentType="application/vnd.openxmlformats-officedocument.oleObject"/>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56" r:id="rId2"/>
    <p:sldId id="257" r:id="rId3"/>
    <p:sldId id="258" r:id="rId4"/>
    <p:sldId id="259" r:id="rId5"/>
    <p:sldId id="266" r:id="rId6"/>
    <p:sldId id="267" r:id="rId7"/>
    <p:sldId id="261" r:id="rId8"/>
    <p:sldId id="270" r:id="rId9"/>
    <p:sldId id="315" r:id="rId10"/>
    <p:sldId id="316" r:id="rId11"/>
    <p:sldId id="317" r:id="rId12"/>
    <p:sldId id="262" r:id="rId13"/>
    <p:sldId id="272" r:id="rId14"/>
    <p:sldId id="271" r:id="rId15"/>
    <p:sldId id="263" r:id="rId16"/>
    <p:sldId id="276" r:id="rId17"/>
    <p:sldId id="277" r:id="rId18"/>
    <p:sldId id="279" r:id="rId19"/>
    <p:sldId id="278" r:id="rId20"/>
    <p:sldId id="268" r:id="rId21"/>
    <p:sldId id="320" r:id="rId22"/>
    <p:sldId id="264" r:id="rId23"/>
    <p:sldId id="287" r:id="rId24"/>
    <p:sldId id="286" r:id="rId25"/>
    <p:sldId id="285" r:id="rId26"/>
    <p:sldId id="293" r:id="rId27"/>
    <p:sldId id="280" r:id="rId28"/>
    <p:sldId id="284" r:id="rId29"/>
    <p:sldId id="283" r:id="rId30"/>
    <p:sldId id="281" r:id="rId31"/>
    <p:sldId id="282" r:id="rId32"/>
    <p:sldId id="319" r:id="rId33"/>
    <p:sldId id="324" r:id="rId34"/>
    <p:sldId id="294" r:id="rId35"/>
    <p:sldId id="297" r:id="rId36"/>
    <p:sldId id="296" r:id="rId37"/>
    <p:sldId id="298" r:id="rId38"/>
    <p:sldId id="323" r:id="rId39"/>
    <p:sldId id="289" r:id="rId40"/>
    <p:sldId id="299" r:id="rId41"/>
    <p:sldId id="300" r:id="rId42"/>
    <p:sldId id="301" r:id="rId43"/>
    <p:sldId id="302" r:id="rId44"/>
    <p:sldId id="308" r:id="rId45"/>
    <p:sldId id="303" r:id="rId46"/>
    <p:sldId id="313" r:id="rId47"/>
    <p:sldId id="321" r:id="rId48"/>
    <p:sldId id="309" r:id="rId49"/>
    <p:sldId id="304" r:id="rId50"/>
    <p:sldId id="311" r:id="rId51"/>
    <p:sldId id="312" r:id="rId52"/>
    <p:sldId id="306" r:id="rId53"/>
    <p:sldId id="322" r:id="rId54"/>
    <p:sldId id="307" r:id="rId55"/>
    <p:sldId id="314"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6" d="100"/>
          <a:sy n="86" d="100"/>
        </p:scale>
        <p:origin x="-1464"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 Id="rId4"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9FBC29-C639-4E3B-9348-89769C696498}" type="datetimeFigureOut">
              <a:rPr lang="en-US" smtClean="0"/>
              <a:pPr/>
              <a:t>8/19/2019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0E149D-B405-423B-B3D7-D4579D178A6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defTabSz="915089" eaLnBrk="0" hangingPunct="0">
              <a:defRPr>
                <a:solidFill>
                  <a:schemeClr val="tx1"/>
                </a:solidFill>
                <a:latin typeface="Arial" charset="0"/>
              </a:defRPr>
            </a:lvl1pPr>
            <a:lvl2pPr marL="729577" indent="-280607" defTabSz="915089" eaLnBrk="0" hangingPunct="0">
              <a:defRPr>
                <a:solidFill>
                  <a:schemeClr val="tx1"/>
                </a:solidFill>
                <a:latin typeface="Arial" charset="0"/>
              </a:defRPr>
            </a:lvl2pPr>
            <a:lvl3pPr marL="1122426" indent="-224485" defTabSz="915089" eaLnBrk="0" hangingPunct="0">
              <a:defRPr>
                <a:solidFill>
                  <a:schemeClr val="tx1"/>
                </a:solidFill>
                <a:latin typeface="Arial" charset="0"/>
              </a:defRPr>
            </a:lvl3pPr>
            <a:lvl4pPr marL="1571396" indent="-224485" defTabSz="915089" eaLnBrk="0" hangingPunct="0">
              <a:defRPr>
                <a:solidFill>
                  <a:schemeClr val="tx1"/>
                </a:solidFill>
                <a:latin typeface="Arial" charset="0"/>
              </a:defRPr>
            </a:lvl4pPr>
            <a:lvl5pPr marL="2020367" indent="-224485" defTabSz="915089" eaLnBrk="0" hangingPunct="0">
              <a:defRPr>
                <a:solidFill>
                  <a:schemeClr val="tx1"/>
                </a:solidFill>
                <a:latin typeface="Arial" charset="0"/>
              </a:defRPr>
            </a:lvl5pPr>
            <a:lvl6pPr marL="2469337" indent="-224485" defTabSz="915089" eaLnBrk="0" fontAlgn="base" hangingPunct="0">
              <a:spcBef>
                <a:spcPct val="0"/>
              </a:spcBef>
              <a:spcAft>
                <a:spcPct val="0"/>
              </a:spcAft>
              <a:defRPr>
                <a:solidFill>
                  <a:schemeClr val="tx1"/>
                </a:solidFill>
                <a:latin typeface="Arial" charset="0"/>
              </a:defRPr>
            </a:lvl6pPr>
            <a:lvl7pPr marL="2918308" indent="-224485" defTabSz="915089" eaLnBrk="0" fontAlgn="base" hangingPunct="0">
              <a:spcBef>
                <a:spcPct val="0"/>
              </a:spcBef>
              <a:spcAft>
                <a:spcPct val="0"/>
              </a:spcAft>
              <a:defRPr>
                <a:solidFill>
                  <a:schemeClr val="tx1"/>
                </a:solidFill>
                <a:latin typeface="Arial" charset="0"/>
              </a:defRPr>
            </a:lvl7pPr>
            <a:lvl8pPr marL="3367278" indent="-224485" defTabSz="915089" eaLnBrk="0" fontAlgn="base" hangingPunct="0">
              <a:spcBef>
                <a:spcPct val="0"/>
              </a:spcBef>
              <a:spcAft>
                <a:spcPct val="0"/>
              </a:spcAft>
              <a:defRPr>
                <a:solidFill>
                  <a:schemeClr val="tx1"/>
                </a:solidFill>
                <a:latin typeface="Arial" charset="0"/>
              </a:defRPr>
            </a:lvl8pPr>
            <a:lvl9pPr marL="3816248" indent="-224485" defTabSz="915089" eaLnBrk="0" fontAlgn="base" hangingPunct="0">
              <a:spcBef>
                <a:spcPct val="0"/>
              </a:spcBef>
              <a:spcAft>
                <a:spcPct val="0"/>
              </a:spcAft>
              <a:defRPr>
                <a:solidFill>
                  <a:schemeClr val="tx1"/>
                </a:solidFill>
                <a:latin typeface="Arial" charset="0"/>
              </a:defRPr>
            </a:lvl9pPr>
          </a:lstStyle>
          <a:p>
            <a:pPr eaLnBrk="1" hangingPunct="1"/>
            <a:fld id="{50B34F8E-FF3F-435B-A519-24CB37F04C50}" type="slidenum">
              <a:rPr lang="en-US"/>
              <a:pPr eaLnBrk="1" hangingPunct="1"/>
              <a:t>5</a:t>
            </a:fld>
            <a:endParaRPr lang="en-US"/>
          </a:p>
        </p:txBody>
      </p:sp>
      <p:sp>
        <p:nvSpPr>
          <p:cNvPr id="68611" name="Rectangle 2"/>
          <p:cNvSpPr>
            <a:spLocks noGrp="1" noRot="1" noChangeAspect="1" noChangeArrowheads="1" noTextEdit="1"/>
          </p:cNvSpPr>
          <p:nvPr>
            <p:ph type="sldImg"/>
          </p:nvPr>
        </p:nvSpPr>
        <p:spPr>
          <a:xfrm>
            <a:off x="1147763" y="687388"/>
            <a:ext cx="4567237" cy="3427412"/>
          </a:xfrm>
          <a:ln/>
        </p:spPr>
      </p:sp>
      <p:sp>
        <p:nvSpPr>
          <p:cNvPr id="68612" name="Rectangle 3"/>
          <p:cNvSpPr>
            <a:spLocks noGrp="1" noChangeArrowheads="1"/>
          </p:cNvSpPr>
          <p:nvPr>
            <p:ph type="body" idx="1"/>
          </p:nvPr>
        </p:nvSpPr>
        <p:spPr>
          <a:xfrm>
            <a:off x="915541" y="4342307"/>
            <a:ext cx="5026920" cy="4114174"/>
          </a:xfrm>
          <a:noFill/>
        </p:spPr>
        <p:txBody>
          <a:bodyPr lIns="89876" tIns="44937" rIns="89876" bIns="44937"/>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2667000" y="0"/>
            <a:ext cx="6477000" cy="6858000"/>
          </a:xfrm>
          <a:prstGeom prst="rect">
            <a:avLst/>
          </a:prstGeom>
          <a:blipFill>
            <a:blip r:embed="rId2"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Straight Connector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Title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en-US" smtClean="0"/>
              <a:t>Click to edit Master title style</a:t>
            </a:r>
            <a:endParaRPr kumimoji="0"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31" name="Date Placeholder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1D8BD707-D9CF-40AE-B4C6-C98DA3205C09}" type="datetimeFigureOut">
              <a:rPr lang="en-US" smtClean="0"/>
              <a:pPr/>
              <a:t>8/19/2019</a:t>
            </a:fld>
            <a:endParaRPr lang="en-US"/>
          </a:p>
        </p:txBody>
      </p:sp>
      <p:sp>
        <p:nvSpPr>
          <p:cNvPr id="18" name="Footer Placeholder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endParaRPr lang="en-US"/>
          </a:p>
        </p:txBody>
      </p:sp>
      <p:sp>
        <p:nvSpPr>
          <p:cNvPr id="29" name="Slide Number Placeholder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8/19/2019</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2"/>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242816" y="6557946"/>
            <a:ext cx="2002464" cy="226902"/>
          </a:xfrm>
        </p:spPr>
        <p:txBody>
          <a:bodyPr/>
          <a:lstStyle>
            <a:extLst/>
          </a:lstStyle>
          <a:p>
            <a:fld id="{1D8BD707-D9CF-40AE-B4C6-C98DA3205C09}" type="datetimeFigureOut">
              <a:rPr lang="en-US" smtClean="0"/>
              <a:pPr/>
              <a:t>8/19/2019</a:t>
            </a:fld>
            <a:endParaRPr lang="en-US"/>
          </a:p>
        </p:txBody>
      </p:sp>
      <p:sp>
        <p:nvSpPr>
          <p:cNvPr id="5" name="Footer Placeholder 4"/>
          <p:cNvSpPr>
            <a:spLocks noGrp="1"/>
          </p:cNvSpPr>
          <p:nvPr>
            <p:ph type="ftr" sz="quarter" idx="11"/>
          </p:nvPr>
        </p:nvSpPr>
        <p:spPr>
          <a:xfrm>
            <a:off x="457200" y="6556248"/>
            <a:ext cx="3657600" cy="228600"/>
          </a:xfrm>
        </p:spPr>
        <p:txBody>
          <a:bodyPr/>
          <a:lstStyle>
            <a:extLst/>
          </a:lstStyle>
          <a:p>
            <a:endParaRPr lang="en-US"/>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8/19/2019</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1D8BD707-D9CF-40AE-B4C6-C98DA3205C09}" type="datetimeFigureOut">
              <a:rPr lang="en-US" smtClean="0"/>
              <a:pPr/>
              <a:t>8/19/2019</a:t>
            </a:fld>
            <a:endParaRPr lang="en-US"/>
          </a:p>
        </p:txBody>
      </p:sp>
      <p:sp>
        <p:nvSpPr>
          <p:cNvPr id="5" name="Footer Placeholder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lang="en-US"/>
          </a:p>
        </p:txBody>
      </p:sp>
      <p:sp>
        <p:nvSpPr>
          <p:cNvPr id="6" name="Slide Number Placeholder 5"/>
          <p:cNvSpPr>
            <a:spLocks noGrp="1"/>
          </p:cNvSpPr>
          <p:nvPr>
            <p:ph type="sldNum" sz="quarter" idx="12"/>
          </p:nvPr>
        </p:nvSpPr>
        <p:spPr>
          <a:xfrm>
            <a:off x="6733952" y="6555112"/>
            <a:ext cx="588336" cy="228600"/>
          </a:xfrm>
        </p:spPr>
        <p:txBody>
          <a:bodyPr/>
          <a:lstStyle>
            <a:extLst/>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8/19/2019</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8/19/2019</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1D8BD707-D9CF-40AE-B4C6-C98DA3205C09}" type="datetimeFigureOut">
              <a:rPr lang="en-US" smtClean="0"/>
              <a:pPr/>
              <a:t>8/19/2019</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1D8BD707-D9CF-40AE-B4C6-C98DA3205C09}" type="datetimeFigureOut">
              <a:rPr lang="en-US" smtClean="0"/>
              <a:pPr/>
              <a:t>8/19/2019</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US"/>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8/19/2019</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smtClean="0"/>
              <a:t>Click to edit Master text styles</a:t>
            </a:r>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8/19/2019</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smtClean="0"/>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Title Placeholder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extLst/>
          </a:lstStyle>
          <a:p>
            <a:r>
              <a:rPr kumimoji="0" lang="en-US" smtClean="0"/>
              <a:t>Click to edit Master title style</a:t>
            </a:r>
            <a:endParaRPr kumimoji="0" lang="en-US"/>
          </a:p>
        </p:txBody>
      </p:sp>
      <p:sp>
        <p:nvSpPr>
          <p:cNvPr id="31" name="Text Placeholder 30"/>
          <p:cNvSpPr>
            <a:spLocks noGrp="1"/>
          </p:cNvSpPr>
          <p:nvPr>
            <p:ph type="body" idx="1"/>
          </p:nvPr>
        </p:nvSpPr>
        <p:spPr>
          <a:xfrm>
            <a:off x="457200" y="1609416"/>
            <a:ext cx="7239000" cy="484632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1D8BD707-D9CF-40AE-B4C6-C98DA3205C09}" type="datetimeFigureOut">
              <a:rPr lang="en-US" smtClean="0"/>
              <a:pPr/>
              <a:t>8/19/2019</a:t>
            </a:fld>
            <a:endParaRPr lang="en-US"/>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US"/>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gif"/><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xml"/><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jpeg"/><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81400" y="0"/>
            <a:ext cx="5105400" cy="2868168"/>
          </a:xfrm>
        </p:spPr>
        <p:txBody>
          <a:bodyPr/>
          <a:lstStyle/>
          <a:p>
            <a:r>
              <a:rPr lang="en-US" dirty="0" smtClean="0"/>
              <a:t>UNIT-II</a:t>
            </a:r>
            <a:endParaRPr lang="en-US" dirty="0"/>
          </a:p>
        </p:txBody>
      </p:sp>
      <p:sp>
        <p:nvSpPr>
          <p:cNvPr id="3" name="Subtitle 2"/>
          <p:cNvSpPr>
            <a:spLocks noGrp="1"/>
          </p:cNvSpPr>
          <p:nvPr>
            <p:ph type="subTitle" idx="1"/>
          </p:nvPr>
        </p:nvSpPr>
        <p:spPr>
          <a:xfrm>
            <a:off x="685800" y="3429000"/>
            <a:ext cx="8240620" cy="1101248"/>
          </a:xfrm>
        </p:spPr>
        <p:txBody>
          <a:bodyPr>
            <a:noAutofit/>
          </a:bodyPr>
          <a:lstStyle/>
          <a:p>
            <a:r>
              <a:rPr lang="en-US" sz="4400" dirty="0" smtClean="0"/>
              <a:t>Introduction to </a:t>
            </a:r>
            <a:r>
              <a:rPr lang="en-US" sz="4400" dirty="0" err="1" smtClean="0"/>
              <a:t>Hadoop</a:t>
            </a:r>
            <a:endParaRPr lang="en-US" sz="4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441960"/>
          </a:xfrm>
        </p:spPr>
        <p:txBody>
          <a:bodyPr>
            <a:normAutofit fontScale="90000"/>
          </a:bodyPr>
          <a:lstStyle/>
          <a:p>
            <a:r>
              <a:rPr lang="en-US" dirty="0" smtClean="0">
                <a:solidFill>
                  <a:schemeClr val="tx1"/>
                </a:solidFill>
              </a:rPr>
              <a:t>Key considerations of </a:t>
            </a:r>
            <a:r>
              <a:rPr lang="en-US" dirty="0" err="1" smtClean="0">
                <a:solidFill>
                  <a:schemeClr val="tx1"/>
                </a:solidFill>
              </a:rPr>
              <a:t>hadoop</a:t>
            </a:r>
            <a:endParaRPr lang="en-IN" dirty="0">
              <a:solidFill>
                <a:schemeClr val="tx1"/>
              </a:solidFill>
            </a:endParaRPr>
          </a:p>
        </p:txBody>
      </p:sp>
      <p:grpSp>
        <p:nvGrpSpPr>
          <p:cNvPr id="12" name="Group 11"/>
          <p:cNvGrpSpPr/>
          <p:nvPr/>
        </p:nvGrpSpPr>
        <p:grpSpPr>
          <a:xfrm>
            <a:off x="609600" y="1143000"/>
            <a:ext cx="6934200" cy="5562600"/>
            <a:chOff x="609600" y="1143000"/>
            <a:chExt cx="6934200" cy="5562600"/>
          </a:xfrm>
        </p:grpSpPr>
        <p:sp>
          <p:nvSpPr>
            <p:cNvPr id="16" name="Oval 15"/>
            <p:cNvSpPr/>
            <p:nvPr/>
          </p:nvSpPr>
          <p:spPr>
            <a:xfrm>
              <a:off x="1295400" y="1828800"/>
              <a:ext cx="5029200" cy="4267200"/>
            </a:xfrm>
            <a:prstGeom prst="ellipse">
              <a:avLst/>
            </a:prstGeom>
            <a:solidFill>
              <a:schemeClr val="bg1"/>
            </a:solidFill>
            <a:ln w="187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p:cNvSpPr/>
            <p:nvPr/>
          </p:nvSpPr>
          <p:spPr>
            <a:xfrm>
              <a:off x="2971800" y="3276600"/>
              <a:ext cx="2133600" cy="1905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Why </a:t>
              </a:r>
              <a:r>
                <a:rPr lang="en-US" dirty="0" err="1" smtClean="0"/>
                <a:t>Hadoop</a:t>
              </a:r>
              <a:r>
                <a:rPr lang="en-US" dirty="0" smtClean="0"/>
                <a:t>?</a:t>
              </a:r>
              <a:endParaRPr lang="en-IN" dirty="0"/>
            </a:p>
          </p:txBody>
        </p:sp>
        <p:sp>
          <p:nvSpPr>
            <p:cNvPr id="5" name="Oval 4"/>
            <p:cNvSpPr/>
            <p:nvPr/>
          </p:nvSpPr>
          <p:spPr>
            <a:xfrm>
              <a:off x="3048000" y="1143000"/>
              <a:ext cx="1752600" cy="1676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Inherent data protection</a:t>
              </a:r>
              <a:endParaRPr lang="en-IN" dirty="0"/>
            </a:p>
          </p:txBody>
        </p:sp>
        <p:sp>
          <p:nvSpPr>
            <p:cNvPr id="6" name="Oval 5"/>
            <p:cNvSpPr/>
            <p:nvPr/>
          </p:nvSpPr>
          <p:spPr>
            <a:xfrm>
              <a:off x="5638800" y="2590800"/>
              <a:ext cx="1905000" cy="1752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Low Cost</a:t>
              </a:r>
              <a:endParaRPr lang="en-IN" dirty="0"/>
            </a:p>
          </p:txBody>
        </p:sp>
        <p:sp>
          <p:nvSpPr>
            <p:cNvPr id="9" name="Oval 8"/>
            <p:cNvSpPr/>
            <p:nvPr/>
          </p:nvSpPr>
          <p:spPr>
            <a:xfrm>
              <a:off x="609600" y="2667000"/>
              <a:ext cx="19050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Storage flexibility</a:t>
              </a:r>
              <a:endParaRPr lang="en-IN" dirty="0"/>
            </a:p>
          </p:txBody>
        </p:sp>
        <p:sp>
          <p:nvSpPr>
            <p:cNvPr id="10" name="Oval 9"/>
            <p:cNvSpPr/>
            <p:nvPr/>
          </p:nvSpPr>
          <p:spPr>
            <a:xfrm>
              <a:off x="1066800" y="4724400"/>
              <a:ext cx="19050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Scalability</a:t>
              </a:r>
              <a:endParaRPr lang="en-IN" dirty="0"/>
            </a:p>
          </p:txBody>
        </p:sp>
        <p:sp>
          <p:nvSpPr>
            <p:cNvPr id="11" name="Oval 10"/>
            <p:cNvSpPr/>
            <p:nvPr/>
          </p:nvSpPr>
          <p:spPr>
            <a:xfrm>
              <a:off x="4800600" y="5105400"/>
              <a:ext cx="19050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Computing power</a:t>
              </a:r>
              <a:endParaRPr lang="en-IN" dirty="0"/>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7239000" cy="6074736"/>
          </a:xfrm>
        </p:spPr>
        <p:txBody>
          <a:bodyPr>
            <a:normAutofit fontScale="92500" lnSpcReduction="10000"/>
          </a:bodyPr>
          <a:lstStyle/>
          <a:p>
            <a:pPr algn="just"/>
            <a:r>
              <a:rPr lang="en-US" dirty="0" smtClean="0"/>
              <a:t>Computing Power: </a:t>
            </a:r>
            <a:r>
              <a:rPr lang="en-US" dirty="0" err="1" smtClean="0"/>
              <a:t>Hadoop</a:t>
            </a:r>
            <a:r>
              <a:rPr lang="en-US" dirty="0" smtClean="0"/>
              <a:t> is based on distributed computing model which processes very large volumes of data fairly-quickly. The more the number of computing nodes, the more the processing power at hand.</a:t>
            </a:r>
          </a:p>
          <a:p>
            <a:pPr algn="just"/>
            <a:r>
              <a:rPr lang="en-US" dirty="0" smtClean="0"/>
              <a:t>Scalability: Simply adding more nodes as the system grows and requires much less administration.</a:t>
            </a:r>
          </a:p>
          <a:p>
            <a:pPr algn="just"/>
            <a:r>
              <a:rPr lang="en-US" dirty="0" smtClean="0"/>
              <a:t>Storage flexibility:  It allows to store any varieties of data.</a:t>
            </a:r>
          </a:p>
          <a:p>
            <a:pPr algn="just"/>
            <a:r>
              <a:rPr lang="en-US" dirty="0" smtClean="0"/>
              <a:t>Inherent data protection: </a:t>
            </a:r>
            <a:r>
              <a:rPr lang="en-US" dirty="0" err="1" smtClean="0"/>
              <a:t>Hadoop</a:t>
            </a:r>
            <a:r>
              <a:rPr lang="en-US" dirty="0" smtClean="0"/>
              <a:t> protects data and executing applications against hardware failure. If a node fails, it automatically redirects the jobs that had been assigned to this node to the other functional and available nodes and ensures that distributed computing does not fail. It stores multiple copies.</a:t>
            </a:r>
            <a:endParaRPr lang="en-I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7239000" cy="762000"/>
          </a:xfrm>
        </p:spPr>
        <p:txBody>
          <a:bodyPr/>
          <a:lstStyle/>
          <a:p>
            <a:r>
              <a:rPr lang="en-US" dirty="0" smtClean="0">
                <a:solidFill>
                  <a:schemeClr val="tx1"/>
                </a:solidFill>
              </a:rPr>
              <a:t>  Limitations of </a:t>
            </a:r>
            <a:r>
              <a:rPr lang="en-US" dirty="0" err="1" smtClean="0">
                <a:solidFill>
                  <a:schemeClr val="tx1"/>
                </a:solidFill>
              </a:rPr>
              <a:t>rdbms</a:t>
            </a:r>
            <a:endParaRPr lang="en-US" dirty="0">
              <a:solidFill>
                <a:schemeClr val="tx1"/>
              </a:solidFill>
            </a:endParaRPr>
          </a:p>
        </p:txBody>
      </p:sp>
      <p:sp>
        <p:nvSpPr>
          <p:cNvPr id="3" name="Content Placeholder 2"/>
          <p:cNvSpPr>
            <a:spLocks noGrp="1"/>
          </p:cNvSpPr>
          <p:nvPr>
            <p:ph idx="1"/>
          </p:nvPr>
        </p:nvSpPr>
        <p:spPr>
          <a:xfrm>
            <a:off x="457200" y="1524000"/>
            <a:ext cx="7239000" cy="4931736"/>
          </a:xfrm>
        </p:spPr>
        <p:txBody>
          <a:bodyPr/>
          <a:lstStyle/>
          <a:p>
            <a:pPr algn="just"/>
            <a:r>
              <a:rPr lang="en-US" dirty="0" smtClean="0"/>
              <a:t>RDBMS is not suitable for storing and processing large files, images, videos</a:t>
            </a:r>
          </a:p>
          <a:p>
            <a:pPr algn="just"/>
            <a:r>
              <a:rPr lang="en-US" dirty="0" smtClean="0"/>
              <a:t>RDBMS is not good choice when it comes to advanced analytics involving machine learning</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print">
            <a:lum bright="16000" contrast="7000"/>
          </a:blip>
          <a:srcRect/>
          <a:stretch>
            <a:fillRect/>
          </a:stretch>
        </p:blipFill>
        <p:spPr bwMode="auto">
          <a:xfrm>
            <a:off x="0" y="0"/>
            <a:ext cx="9143999"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077200" cy="624840"/>
          </a:xfrm>
        </p:spPr>
        <p:txBody>
          <a:bodyPr>
            <a:normAutofit/>
          </a:bodyPr>
          <a:lstStyle/>
          <a:p>
            <a:r>
              <a:rPr lang="en-US" sz="3100" dirty="0" smtClean="0">
                <a:solidFill>
                  <a:schemeClr val="tx1"/>
                </a:solidFill>
              </a:rPr>
              <a:t>  Distributed Computing Challenges</a:t>
            </a:r>
            <a:endParaRPr lang="en-US" dirty="0">
              <a:solidFill>
                <a:schemeClr val="tx1"/>
              </a:solidFill>
            </a:endParaRPr>
          </a:p>
        </p:txBody>
      </p:sp>
      <p:sp>
        <p:nvSpPr>
          <p:cNvPr id="3" name="Content Placeholder 2"/>
          <p:cNvSpPr>
            <a:spLocks noGrp="1"/>
          </p:cNvSpPr>
          <p:nvPr>
            <p:ph idx="1"/>
          </p:nvPr>
        </p:nvSpPr>
        <p:spPr>
          <a:xfrm>
            <a:off x="457200" y="1066800"/>
            <a:ext cx="7239000" cy="5388936"/>
          </a:xfrm>
        </p:spPr>
        <p:txBody>
          <a:bodyPr/>
          <a:lstStyle/>
          <a:p>
            <a:r>
              <a:rPr lang="en-US" b="1" dirty="0" smtClean="0"/>
              <a:t>Resource Sharing- </a:t>
            </a:r>
            <a:r>
              <a:rPr lang="en-US" dirty="0" smtClean="0"/>
              <a:t>access any data and utilize CPU across the system</a:t>
            </a:r>
          </a:p>
          <a:p>
            <a:r>
              <a:rPr lang="en-US" b="1" dirty="0" smtClean="0"/>
              <a:t>Heterogeneity</a:t>
            </a:r>
            <a:r>
              <a:rPr lang="en-US" dirty="0" smtClean="0"/>
              <a:t>-different OS and hardware</a:t>
            </a:r>
          </a:p>
          <a:p>
            <a:r>
              <a:rPr lang="en-US" b="1" dirty="0" smtClean="0"/>
              <a:t>Concurrency</a:t>
            </a:r>
            <a:r>
              <a:rPr lang="en-US" dirty="0" smtClean="0"/>
              <a:t>-allow concurrent access, update of shared resources</a:t>
            </a:r>
          </a:p>
          <a:p>
            <a:r>
              <a:rPr lang="en-US" b="1" dirty="0" smtClean="0"/>
              <a:t>Hardware Failure</a:t>
            </a:r>
          </a:p>
          <a:p>
            <a:r>
              <a:rPr lang="en-US" b="1" dirty="0" smtClean="0"/>
              <a:t>How to process gigantic store of data</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tx1"/>
                </a:solidFill>
              </a:rPr>
              <a:t>History of </a:t>
            </a:r>
            <a:r>
              <a:rPr lang="en-US" dirty="0" err="1" smtClean="0">
                <a:solidFill>
                  <a:schemeClr val="tx1"/>
                </a:solidFill>
              </a:rPr>
              <a:t>Hadoop</a:t>
            </a:r>
            <a:r>
              <a:rPr lang="en-US" dirty="0" smtClean="0">
                <a:solidFill>
                  <a:schemeClr val="tx1"/>
                </a:solidFill>
              </a:rPr>
              <a:t> </a:t>
            </a:r>
            <a:br>
              <a:rPr lang="en-US" dirty="0" smtClean="0">
                <a:solidFill>
                  <a:schemeClr val="tx1"/>
                </a:solidFill>
              </a:rPr>
            </a:br>
            <a:endParaRPr lang="en-US" dirty="0">
              <a:solidFill>
                <a:schemeClr val="tx1"/>
              </a:solidFill>
            </a:endParaRPr>
          </a:p>
        </p:txBody>
      </p:sp>
      <p:sp>
        <p:nvSpPr>
          <p:cNvPr id="3" name="Content Placeholder 2"/>
          <p:cNvSpPr>
            <a:spLocks noGrp="1"/>
          </p:cNvSpPr>
          <p:nvPr>
            <p:ph idx="1"/>
          </p:nvPr>
        </p:nvSpPr>
        <p:spPr>
          <a:xfrm>
            <a:off x="457200" y="1143000"/>
            <a:ext cx="7239000" cy="5312736"/>
          </a:xfrm>
        </p:spPr>
        <p:txBody>
          <a:bodyPr/>
          <a:lstStyle/>
          <a:p>
            <a:r>
              <a:rPr lang="en-US" dirty="0" smtClean="0"/>
              <a:t>Open source software framework designed for storage and processing of large scale data on clusters of commodity hardware.</a:t>
            </a:r>
          </a:p>
          <a:p>
            <a:endParaRPr lang="en-US" dirty="0" smtClean="0"/>
          </a:p>
          <a:p>
            <a:r>
              <a:rPr lang="en-US" dirty="0" smtClean="0"/>
              <a:t>Created by Doug Cutting and Mike </a:t>
            </a:r>
            <a:r>
              <a:rPr lang="en-US" dirty="0" err="1" smtClean="0"/>
              <a:t>Carafella</a:t>
            </a:r>
            <a:r>
              <a:rPr lang="en-US" dirty="0" smtClean="0"/>
              <a:t> in 2005.</a:t>
            </a:r>
          </a:p>
          <a:p>
            <a:endParaRPr lang="en-US" dirty="0" smtClean="0"/>
          </a:p>
          <a:p>
            <a:r>
              <a:rPr lang="en-US" dirty="0" smtClean="0"/>
              <a:t>Cutting named the program after his son’s toy elephant.</a:t>
            </a:r>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0" y="0"/>
            <a:ext cx="7239000" cy="1143000"/>
          </a:xfrm>
        </p:spPr>
        <p:txBody>
          <a:bodyPr/>
          <a:lstStyle/>
          <a:p>
            <a:r>
              <a:rPr lang="en-US" dirty="0" smtClean="0">
                <a:solidFill>
                  <a:schemeClr val="tx1"/>
                </a:solidFill>
                <a:latin typeface="Cambria" pitchFamily="18" charset="0"/>
              </a:rPr>
              <a:t>Google Origins</a:t>
            </a:r>
            <a:endParaRPr lang="en-US" dirty="0">
              <a:solidFill>
                <a:schemeClr val="tx1"/>
              </a:solidFill>
              <a:latin typeface="Cambria"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248400" y="5486400"/>
            <a:ext cx="1752219" cy="1350669"/>
          </a:xfrm>
          <a:prstGeom prst="rect">
            <a:avLst/>
          </a:prstGeom>
        </p:spPr>
      </p:pic>
      <p:pic>
        <p:nvPicPr>
          <p:cNvPr id="11"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20110" t="30325" r="15980" b="50000"/>
          <a:stretch/>
        </p:blipFill>
        <p:spPr bwMode="auto">
          <a:xfrm>
            <a:off x="1447800" y="1447800"/>
            <a:ext cx="3962400" cy="12140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4"/>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19112" t="37977" r="20992" b="32709"/>
          <a:stretch/>
        </p:blipFill>
        <p:spPr bwMode="auto">
          <a:xfrm>
            <a:off x="1524000" y="3962400"/>
            <a:ext cx="3962400" cy="22411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p:cNvSpPr txBox="1"/>
          <p:nvPr/>
        </p:nvSpPr>
        <p:spPr>
          <a:xfrm>
            <a:off x="381000" y="2164036"/>
            <a:ext cx="914400" cy="369332"/>
          </a:xfrm>
          <a:prstGeom prst="rect">
            <a:avLst/>
          </a:prstGeom>
          <a:noFill/>
        </p:spPr>
        <p:txBody>
          <a:bodyPr wrap="square" rtlCol="0">
            <a:spAutoFit/>
          </a:bodyPr>
          <a:lstStyle/>
          <a:p>
            <a:r>
              <a:rPr lang="en-US" b="1" dirty="0" smtClean="0">
                <a:solidFill>
                  <a:srgbClr val="0070C0"/>
                </a:solidFill>
              </a:rPr>
              <a:t>2003</a:t>
            </a:r>
            <a:endParaRPr lang="en-US" b="1" dirty="0">
              <a:solidFill>
                <a:srgbClr val="0070C0"/>
              </a:solidFill>
            </a:endParaRPr>
          </a:p>
        </p:txBody>
      </p:sp>
      <p:sp>
        <p:nvSpPr>
          <p:cNvPr id="16" name="TextBox 15"/>
          <p:cNvSpPr txBox="1"/>
          <p:nvPr/>
        </p:nvSpPr>
        <p:spPr>
          <a:xfrm>
            <a:off x="457200" y="4876800"/>
            <a:ext cx="914400" cy="369332"/>
          </a:xfrm>
          <a:prstGeom prst="rect">
            <a:avLst/>
          </a:prstGeom>
          <a:noFill/>
        </p:spPr>
        <p:txBody>
          <a:bodyPr wrap="square" rtlCol="0">
            <a:spAutoFit/>
          </a:bodyPr>
          <a:lstStyle/>
          <a:p>
            <a:r>
              <a:rPr lang="en-US" b="1" dirty="0" smtClean="0">
                <a:solidFill>
                  <a:srgbClr val="00B050"/>
                </a:solidFill>
              </a:rPr>
              <a:t>2004</a:t>
            </a:r>
            <a:endParaRPr lang="en-US" b="1" dirty="0">
              <a:solidFill>
                <a:srgbClr val="00B050"/>
              </a:solidFill>
            </a:endParaRPr>
          </a:p>
        </p:txBody>
      </p:sp>
      <p:pic>
        <p:nvPicPr>
          <p:cNvPr id="1026" name="Picture 2" descr="http://davidepalmisano.com/wp-content/uploads/2012/10/hdfs-logo.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562600" y="1600200"/>
            <a:ext cx="2514600" cy="785813"/>
          </a:xfrm>
          <a:prstGeom prst="rect">
            <a:avLst/>
          </a:prstGeom>
          <a:noFill/>
          <a:extLst>
            <a:ext uri="{909E8E84-426E-40DD-AFC4-6F175D3DCCD1}">
              <a14:hiddenFill xmlns:a14="http://schemas.microsoft.com/office/drawing/2010/main" xmlns="">
                <a:solidFill>
                  <a:srgbClr val="FFFFFF"/>
                </a:solidFill>
              </a14:hiddenFill>
            </a:ext>
          </a:extLst>
        </p:spPr>
      </p:pic>
      <p:cxnSp>
        <p:nvCxnSpPr>
          <p:cNvPr id="3" name="Straight Arrow Connector 2"/>
          <p:cNvCxnSpPr/>
          <p:nvPr/>
        </p:nvCxnSpPr>
        <p:spPr>
          <a:xfrm>
            <a:off x="5029200" y="2249325"/>
            <a:ext cx="4572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1028" name="Picture 4" descr="http://fcl.uncc.edu/nhnguye1/cloud_computing.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562600" y="4419600"/>
            <a:ext cx="2514600" cy="770096"/>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5" name="Straight Arrow Connector 14"/>
          <p:cNvCxnSpPr/>
          <p:nvPr/>
        </p:nvCxnSpPr>
        <p:spPr>
          <a:xfrm>
            <a:off x="5181600" y="5029200"/>
            <a:ext cx="4572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xmlns="" val="162784416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8600" y="0"/>
            <a:ext cx="7239000" cy="1143000"/>
          </a:xfrm>
          <a:solidFill>
            <a:schemeClr val="bg1"/>
          </a:solidFill>
        </p:spPr>
        <p:txBody>
          <a:bodyPr/>
          <a:lstStyle/>
          <a:p>
            <a:r>
              <a:rPr lang="en-US" dirty="0" err="1" smtClean="0">
                <a:solidFill>
                  <a:schemeClr val="tx1"/>
                </a:solidFill>
                <a:latin typeface="Cambria" pitchFamily="18" charset="0"/>
              </a:rPr>
              <a:t>Hadoop’s</a:t>
            </a:r>
            <a:r>
              <a:rPr lang="en-US" dirty="0" smtClean="0">
                <a:solidFill>
                  <a:schemeClr val="tx1"/>
                </a:solidFill>
                <a:latin typeface="Cambria" pitchFamily="18" charset="0"/>
              </a:rPr>
              <a:t> Developers</a:t>
            </a:r>
            <a:endParaRPr lang="en-US" dirty="0">
              <a:solidFill>
                <a:schemeClr val="tx1"/>
              </a:solidFill>
              <a:latin typeface="Cambria"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867400" y="5507331"/>
            <a:ext cx="1752219" cy="1350669"/>
          </a:xfrm>
          <a:prstGeom prst="rect">
            <a:avLst/>
          </a:prstGeom>
        </p:spPr>
      </p:pic>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26635" t="12286" r="24349" b="37429"/>
          <a:stretch/>
        </p:blipFill>
        <p:spPr bwMode="auto">
          <a:xfrm>
            <a:off x="685800" y="2362200"/>
            <a:ext cx="2100943" cy="28738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p:cNvSpPr txBox="1"/>
          <p:nvPr/>
        </p:nvSpPr>
        <p:spPr>
          <a:xfrm>
            <a:off x="685800" y="5257800"/>
            <a:ext cx="2100943" cy="369332"/>
          </a:xfrm>
          <a:prstGeom prst="rect">
            <a:avLst/>
          </a:prstGeom>
          <a:noFill/>
        </p:spPr>
        <p:txBody>
          <a:bodyPr wrap="square" rtlCol="0">
            <a:spAutoFit/>
          </a:bodyPr>
          <a:lstStyle/>
          <a:p>
            <a:pPr algn="ctr"/>
            <a:r>
              <a:rPr lang="en-US" dirty="0" smtClean="0"/>
              <a:t>Doug Cutting</a:t>
            </a:r>
            <a:endParaRPr lang="en-US" dirty="0"/>
          </a:p>
        </p:txBody>
      </p:sp>
      <p:sp>
        <p:nvSpPr>
          <p:cNvPr id="7" name="TextBox 6"/>
          <p:cNvSpPr txBox="1"/>
          <p:nvPr/>
        </p:nvSpPr>
        <p:spPr>
          <a:xfrm>
            <a:off x="2971800" y="2590800"/>
            <a:ext cx="3886200" cy="2862322"/>
          </a:xfrm>
          <a:prstGeom prst="rect">
            <a:avLst/>
          </a:prstGeom>
          <a:noFill/>
        </p:spPr>
        <p:txBody>
          <a:bodyPr wrap="square" rtlCol="0">
            <a:spAutoFit/>
          </a:bodyPr>
          <a:lstStyle/>
          <a:p>
            <a:r>
              <a:rPr lang="en-US" b="1" dirty="0" smtClean="0">
                <a:solidFill>
                  <a:srgbClr val="00B050"/>
                </a:solidFill>
              </a:rPr>
              <a:t>2005</a:t>
            </a:r>
            <a:r>
              <a:rPr lang="en-US" dirty="0" smtClean="0"/>
              <a:t>: Doug Cutting and </a:t>
            </a:r>
            <a:r>
              <a:rPr lang="en-US" dirty="0"/>
              <a:t> Michael J. </a:t>
            </a:r>
            <a:r>
              <a:rPr lang="en-US" dirty="0" err="1" smtClean="0"/>
              <a:t>Cafarella</a:t>
            </a:r>
            <a:r>
              <a:rPr lang="en-US" dirty="0" smtClean="0"/>
              <a:t> developed </a:t>
            </a:r>
            <a:r>
              <a:rPr lang="en-US" dirty="0" err="1" smtClean="0"/>
              <a:t>Hadoop</a:t>
            </a:r>
            <a:r>
              <a:rPr lang="en-US" dirty="0" smtClean="0"/>
              <a:t> to support </a:t>
            </a:r>
            <a:r>
              <a:rPr lang="en-US" dirty="0"/>
              <a:t>distribution for the </a:t>
            </a:r>
            <a:r>
              <a:rPr lang="en-US" dirty="0" err="1"/>
              <a:t>Nutch</a:t>
            </a:r>
            <a:r>
              <a:rPr lang="en-US" dirty="0"/>
              <a:t> search engine </a:t>
            </a:r>
            <a:r>
              <a:rPr lang="en-US" dirty="0" smtClean="0"/>
              <a:t>project.</a:t>
            </a:r>
          </a:p>
          <a:p>
            <a:endParaRPr lang="en-US" dirty="0"/>
          </a:p>
          <a:p>
            <a:r>
              <a:rPr lang="en-US" dirty="0" smtClean="0"/>
              <a:t>The project was funded by Yahoo.</a:t>
            </a:r>
          </a:p>
          <a:p>
            <a:endParaRPr lang="en-US" dirty="0"/>
          </a:p>
          <a:p>
            <a:r>
              <a:rPr lang="en-US" b="1" dirty="0" smtClean="0">
                <a:solidFill>
                  <a:srgbClr val="00B050"/>
                </a:solidFill>
              </a:rPr>
              <a:t>2006</a:t>
            </a:r>
            <a:r>
              <a:rPr lang="en-US" dirty="0" smtClean="0"/>
              <a:t>: Yahoo gave the project to Apache </a:t>
            </a:r>
          </a:p>
          <a:p>
            <a:r>
              <a:rPr lang="en-US" dirty="0" smtClean="0"/>
              <a:t>Software Foundation.</a:t>
            </a:r>
            <a:endParaRPr lang="en-US" dirty="0"/>
          </a:p>
        </p:txBody>
      </p:sp>
      <p:pic>
        <p:nvPicPr>
          <p:cNvPr id="8" name="Picture 4" descr="Nutch.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781800" y="3505200"/>
            <a:ext cx="1285875" cy="828676"/>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6" descr="Lucene Nutch Logo"/>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934200" y="3124200"/>
            <a:ext cx="1152525" cy="457200"/>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3276600" y="1295400"/>
            <a:ext cx="4419611" cy="1045238"/>
          </a:xfrm>
          <a:prstGeom prst="rect">
            <a:avLst/>
          </a:prstGeom>
        </p:spPr>
      </p:pic>
    </p:spTree>
    <p:extLst>
      <p:ext uri="{BB962C8B-B14F-4D97-AF65-F5344CB8AC3E}">
        <p14:creationId xmlns:p14="http://schemas.microsoft.com/office/powerpoint/2010/main" xmlns="" val="316401109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normAutofit fontScale="90000"/>
          </a:bodyPr>
          <a:lstStyle/>
          <a:p>
            <a:r>
              <a:rPr lang="en-US" dirty="0" smtClean="0">
                <a:solidFill>
                  <a:schemeClr val="tx1"/>
                </a:solidFill>
              </a:rPr>
              <a:t>Real world application of </a:t>
            </a:r>
            <a:r>
              <a:rPr lang="en-US" dirty="0" err="1" smtClean="0">
                <a:solidFill>
                  <a:schemeClr val="tx1"/>
                </a:solidFill>
              </a:rPr>
              <a:t>Nutch</a:t>
            </a:r>
            <a:endParaRPr lang="en-US" dirty="0" smtClean="0">
              <a:solidFill>
                <a:schemeClr val="tx1"/>
              </a:solidFill>
            </a:endParaRPr>
          </a:p>
        </p:txBody>
      </p:sp>
      <p:sp>
        <p:nvSpPr>
          <p:cNvPr id="25603" name="Content Placeholder 2"/>
          <p:cNvSpPr>
            <a:spLocks noGrp="1"/>
          </p:cNvSpPr>
          <p:nvPr>
            <p:ph idx="1"/>
          </p:nvPr>
        </p:nvSpPr>
        <p:spPr>
          <a:xfrm>
            <a:off x="152400" y="1600200"/>
            <a:ext cx="5562600" cy="4419600"/>
          </a:xfrm>
        </p:spPr>
        <p:txBody>
          <a:bodyPr/>
          <a:lstStyle/>
          <a:p>
            <a:pPr>
              <a:lnSpc>
                <a:spcPct val="90000"/>
              </a:lnSpc>
              <a:buNone/>
            </a:pPr>
            <a:endParaRPr lang="en-US" sz="2400" dirty="0" smtClean="0"/>
          </a:p>
          <a:p>
            <a:pPr>
              <a:lnSpc>
                <a:spcPct val="90000"/>
              </a:lnSpc>
            </a:pPr>
            <a:r>
              <a:rPr lang="en-US" sz="2400" dirty="0" smtClean="0"/>
              <a:t>NASA’s Planetary Data System</a:t>
            </a:r>
          </a:p>
          <a:p>
            <a:pPr lvl="1">
              <a:lnSpc>
                <a:spcPct val="90000"/>
              </a:lnSpc>
            </a:pPr>
            <a:r>
              <a:rPr lang="en-US" sz="2000" dirty="0" smtClean="0"/>
              <a:t>NASA’s archive for all planetary science data collected by missions over the past 30 years</a:t>
            </a:r>
          </a:p>
          <a:p>
            <a:pPr lvl="1">
              <a:lnSpc>
                <a:spcPct val="90000"/>
              </a:lnSpc>
            </a:pPr>
            <a:r>
              <a:rPr lang="en-US" sz="2000" dirty="0" smtClean="0"/>
              <a:t>Collected 20 TB over the past 30 years</a:t>
            </a:r>
          </a:p>
          <a:p>
            <a:pPr lvl="2">
              <a:lnSpc>
                <a:spcPct val="90000"/>
              </a:lnSpc>
            </a:pPr>
            <a:r>
              <a:rPr lang="en-US" sz="1800" dirty="0" smtClean="0"/>
              <a:t>Increasing to over 200 TB in the next 3 years!</a:t>
            </a:r>
          </a:p>
          <a:p>
            <a:pPr lvl="1">
              <a:lnSpc>
                <a:spcPct val="90000"/>
              </a:lnSpc>
            </a:pPr>
            <a:r>
              <a:rPr lang="en-US" sz="2000" dirty="0" smtClean="0"/>
              <a:t>Built up a catalog of all data collected</a:t>
            </a:r>
            <a:endParaRPr lang="en-US" dirty="0" smtClean="0"/>
          </a:p>
          <a:p>
            <a:pPr lvl="1">
              <a:lnSpc>
                <a:spcPct val="90000"/>
              </a:lnSpc>
            </a:pPr>
            <a:endParaRPr lang="en-US" dirty="0" smtClean="0"/>
          </a:p>
          <a:p>
            <a:endParaRPr lang="en-US" dirty="0" smtClean="0"/>
          </a:p>
        </p:txBody>
      </p:sp>
      <p:pic>
        <p:nvPicPr>
          <p:cNvPr id="25604" name="Picture 4"/>
          <p:cNvPicPr>
            <a:picLocks noChangeAspect="1" noChangeArrowheads="1"/>
          </p:cNvPicPr>
          <p:nvPr/>
        </p:nvPicPr>
        <p:blipFill>
          <a:blip r:embed="rId2" cstate="print"/>
          <a:srcRect/>
          <a:stretch>
            <a:fillRect/>
          </a:stretch>
        </p:blipFill>
        <p:spPr bwMode="auto">
          <a:xfrm>
            <a:off x="5638800" y="1447800"/>
            <a:ext cx="2373313" cy="4394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0"/>
            <a:ext cx="7239000" cy="1143000"/>
          </a:xfrm>
        </p:spPr>
        <p:txBody>
          <a:bodyPr/>
          <a:lstStyle/>
          <a:p>
            <a:r>
              <a:rPr lang="en-US" dirty="0" smtClean="0">
                <a:solidFill>
                  <a:schemeClr val="tx1"/>
                </a:solidFill>
                <a:latin typeface="Cambria" pitchFamily="18" charset="0"/>
              </a:rPr>
              <a:t>Some </a:t>
            </a:r>
            <a:r>
              <a:rPr lang="en-US" dirty="0" err="1" smtClean="0">
                <a:solidFill>
                  <a:schemeClr val="tx1"/>
                </a:solidFill>
                <a:latin typeface="Cambria" pitchFamily="18" charset="0"/>
              </a:rPr>
              <a:t>Hadoop</a:t>
            </a:r>
            <a:r>
              <a:rPr lang="en-US" dirty="0" smtClean="0">
                <a:solidFill>
                  <a:schemeClr val="tx1"/>
                </a:solidFill>
                <a:latin typeface="Cambria" pitchFamily="18" charset="0"/>
              </a:rPr>
              <a:t> Milestones </a:t>
            </a:r>
            <a:endParaRPr lang="en-US" dirty="0">
              <a:solidFill>
                <a:schemeClr val="tx1"/>
              </a:solidFill>
              <a:latin typeface="Cambria"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477000" y="5029200"/>
            <a:ext cx="1752219" cy="1350669"/>
          </a:xfrm>
          <a:prstGeom prst="rect">
            <a:avLst/>
          </a:prstGeom>
        </p:spPr>
      </p:pic>
      <p:sp>
        <p:nvSpPr>
          <p:cNvPr id="5" name="Rectangle 3"/>
          <p:cNvSpPr txBox="1">
            <a:spLocks noChangeArrowheads="1"/>
          </p:cNvSpPr>
          <p:nvPr/>
        </p:nvSpPr>
        <p:spPr bwMode="auto">
          <a:xfrm>
            <a:off x="457200" y="1219201"/>
            <a:ext cx="7391400" cy="487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b="1" dirty="0" smtClean="0"/>
              <a:t>2008 - </a:t>
            </a:r>
            <a:r>
              <a:rPr lang="en-US" sz="2000" b="1" dirty="0" err="1" smtClean="0"/>
              <a:t>Hadoop</a:t>
            </a:r>
            <a:r>
              <a:rPr lang="en-US" sz="2000" b="1" dirty="0" smtClean="0"/>
              <a:t> Wins Terabyte Sort  Benchmark (</a:t>
            </a:r>
            <a:r>
              <a:rPr lang="en-US" sz="2000" dirty="0" smtClean="0"/>
              <a:t>sorted 1 terabyte of data in 209 seconds, compared to previous record of 297 seconds)</a:t>
            </a:r>
          </a:p>
          <a:p>
            <a:endParaRPr lang="en-US" sz="2000" dirty="0" smtClean="0"/>
          </a:p>
          <a:p>
            <a:r>
              <a:rPr lang="en-US" sz="2000" dirty="0" smtClean="0"/>
              <a:t>2009 - Avro and </a:t>
            </a:r>
            <a:r>
              <a:rPr lang="en-US" sz="2000" dirty="0" err="1" smtClean="0"/>
              <a:t>Chukwa</a:t>
            </a:r>
            <a:r>
              <a:rPr lang="en-US" sz="2000" dirty="0" smtClean="0"/>
              <a:t> became new members of </a:t>
            </a:r>
            <a:r>
              <a:rPr lang="en-US" sz="2000" dirty="0" err="1" smtClean="0"/>
              <a:t>Hadoop</a:t>
            </a:r>
            <a:r>
              <a:rPr lang="en-US" sz="2000" dirty="0" smtClean="0"/>
              <a:t> Framework family</a:t>
            </a:r>
          </a:p>
          <a:p>
            <a:endParaRPr lang="en-US" sz="2000" dirty="0" smtClean="0"/>
          </a:p>
          <a:p>
            <a:r>
              <a:rPr lang="en-US" sz="2000" dirty="0" smtClean="0"/>
              <a:t>2010 - </a:t>
            </a:r>
            <a:r>
              <a:rPr lang="en-US" sz="2000" dirty="0" err="1" smtClean="0"/>
              <a:t>Hadoop's</a:t>
            </a:r>
            <a:r>
              <a:rPr lang="en-US" sz="2000" dirty="0" smtClean="0"/>
              <a:t> </a:t>
            </a:r>
            <a:r>
              <a:rPr lang="en-US" sz="2000" dirty="0" err="1" smtClean="0"/>
              <a:t>Hbase</a:t>
            </a:r>
            <a:r>
              <a:rPr lang="en-US" sz="2000" dirty="0" smtClean="0"/>
              <a:t>, Hive and Pig subprojects completed, adding more computational power to </a:t>
            </a:r>
            <a:r>
              <a:rPr lang="en-US" sz="2000" dirty="0" err="1" smtClean="0"/>
              <a:t>Hadoop</a:t>
            </a:r>
            <a:r>
              <a:rPr lang="en-US" sz="2000" dirty="0" smtClean="0"/>
              <a:t> framework</a:t>
            </a:r>
          </a:p>
          <a:p>
            <a:endParaRPr lang="en-US" sz="2000" dirty="0" smtClean="0"/>
          </a:p>
          <a:p>
            <a:r>
              <a:rPr lang="en-US" sz="2000" b="1" dirty="0" smtClean="0"/>
              <a:t>2011 – </a:t>
            </a:r>
            <a:r>
              <a:rPr lang="en-US" sz="2000" b="1" dirty="0" err="1" smtClean="0"/>
              <a:t>ZooKeeper</a:t>
            </a:r>
            <a:r>
              <a:rPr lang="en-US" sz="2000" b="1" dirty="0" smtClean="0"/>
              <a:t>(centralized service) Completed</a:t>
            </a:r>
          </a:p>
          <a:p>
            <a:endParaRPr lang="en-US" sz="2000" b="1" dirty="0" smtClean="0"/>
          </a:p>
          <a:p>
            <a:r>
              <a:rPr lang="en-US" sz="2000" b="1" dirty="0" smtClean="0"/>
              <a:t>2013 - </a:t>
            </a:r>
            <a:r>
              <a:rPr lang="en-US" sz="2000" b="1" dirty="0" err="1" smtClean="0"/>
              <a:t>Hadoop</a:t>
            </a:r>
            <a:r>
              <a:rPr lang="en-US" sz="2000" b="1" dirty="0" smtClean="0"/>
              <a:t> 1.1.2 and </a:t>
            </a:r>
            <a:r>
              <a:rPr lang="en-US" sz="2000" b="1" dirty="0" err="1" smtClean="0"/>
              <a:t>Hadoop</a:t>
            </a:r>
            <a:r>
              <a:rPr lang="en-US" sz="2000" b="1" dirty="0" smtClean="0"/>
              <a:t> 2.0.3 alpha. </a:t>
            </a:r>
          </a:p>
          <a:p>
            <a:pPr marL="0" indent="0">
              <a:buNone/>
            </a:pPr>
            <a:r>
              <a:rPr lang="en-US" sz="2000" b="1" dirty="0"/>
              <a:t> </a:t>
            </a:r>
            <a:r>
              <a:rPr lang="en-US" sz="2000" b="1" dirty="0" smtClean="0"/>
              <a:t>              - </a:t>
            </a:r>
            <a:r>
              <a:rPr lang="en-US" sz="2000" b="1" dirty="0" err="1" smtClean="0"/>
              <a:t>Ambari</a:t>
            </a:r>
            <a:r>
              <a:rPr lang="en-US" sz="2000" b="1" dirty="0" smtClean="0"/>
              <a:t>(secure </a:t>
            </a:r>
            <a:r>
              <a:rPr lang="en-US" sz="2000" b="1" dirty="0" err="1" smtClean="0"/>
              <a:t>hadoop</a:t>
            </a:r>
            <a:r>
              <a:rPr lang="en-US" sz="2000" b="1" dirty="0" smtClean="0"/>
              <a:t> clusters), Cassandra, 	     Mahout have been added </a:t>
            </a:r>
            <a:endParaRPr lang="en-US" sz="2000" b="1" dirty="0"/>
          </a:p>
        </p:txBody>
      </p:sp>
    </p:spTree>
    <p:extLst>
      <p:ext uri="{BB962C8B-B14F-4D97-AF65-F5344CB8AC3E}">
        <p14:creationId xmlns:p14="http://schemas.microsoft.com/office/powerpoint/2010/main" xmlns="" val="273834306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normAutofit/>
          </a:bodyPr>
          <a:lstStyle/>
          <a:p>
            <a:r>
              <a:rPr lang="en-US" dirty="0" smtClean="0"/>
              <a:t>Introducing </a:t>
            </a:r>
            <a:r>
              <a:rPr lang="en-US" dirty="0" err="1" smtClean="0"/>
              <a:t>Hadoop</a:t>
            </a:r>
            <a:endParaRPr lang="en-US" dirty="0" smtClean="0"/>
          </a:p>
          <a:p>
            <a:r>
              <a:rPr lang="en-US" dirty="0" smtClean="0"/>
              <a:t>Need of </a:t>
            </a:r>
            <a:r>
              <a:rPr lang="en-US" dirty="0" err="1" smtClean="0"/>
              <a:t>Hadoop</a:t>
            </a:r>
            <a:endParaRPr lang="en-US" dirty="0" smtClean="0"/>
          </a:p>
          <a:p>
            <a:r>
              <a:rPr lang="en-US" dirty="0" smtClean="0"/>
              <a:t>Limitations of RDBMS</a:t>
            </a:r>
          </a:p>
          <a:p>
            <a:r>
              <a:rPr lang="en-US" dirty="0" smtClean="0"/>
              <a:t>RDBMS versus </a:t>
            </a:r>
            <a:r>
              <a:rPr lang="en-US" dirty="0" err="1" smtClean="0"/>
              <a:t>Hadoop</a:t>
            </a:r>
            <a:endParaRPr lang="en-US" dirty="0" smtClean="0"/>
          </a:p>
          <a:p>
            <a:r>
              <a:rPr lang="en-US" dirty="0" smtClean="0"/>
              <a:t>Distributed Computing Challenges</a:t>
            </a:r>
          </a:p>
          <a:p>
            <a:r>
              <a:rPr lang="en-US" dirty="0" smtClean="0"/>
              <a:t>History of </a:t>
            </a:r>
            <a:r>
              <a:rPr lang="en-US" dirty="0" err="1" smtClean="0"/>
              <a:t>Hadoop</a:t>
            </a:r>
            <a:r>
              <a:rPr lang="en-US" dirty="0" smtClean="0"/>
              <a:t> </a:t>
            </a:r>
          </a:p>
          <a:p>
            <a:r>
              <a:rPr lang="en-US" dirty="0" err="1" smtClean="0"/>
              <a:t>Hadoop</a:t>
            </a:r>
            <a:r>
              <a:rPr lang="en-US" dirty="0" smtClean="0"/>
              <a:t> Overview</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tx1"/>
                </a:solidFill>
              </a:rPr>
              <a:t>RDBMS versus </a:t>
            </a:r>
            <a:r>
              <a:rPr lang="en-US" dirty="0" err="1" smtClean="0">
                <a:solidFill>
                  <a:schemeClr val="tx1"/>
                </a:solidFill>
              </a:rPr>
              <a:t>Hadoop</a:t>
            </a:r>
            <a:r>
              <a:rPr lang="en-US" dirty="0" smtClean="0">
                <a:solidFill>
                  <a:schemeClr val="tx1"/>
                </a:solidFill>
              </a:rPr>
              <a:t/>
            </a:r>
            <a:br>
              <a:rPr lang="en-US" dirty="0" smtClean="0">
                <a:solidFill>
                  <a:schemeClr val="tx1"/>
                </a:solidFill>
              </a:rPr>
            </a:br>
            <a:endParaRPr lang="en-US" dirty="0">
              <a:solidFill>
                <a:schemeClr val="tx1"/>
              </a:solidFill>
            </a:endParaRPr>
          </a:p>
        </p:txBody>
      </p:sp>
      <p:sp>
        <p:nvSpPr>
          <p:cNvPr id="3" name="Content Placeholder 2"/>
          <p:cNvSpPr>
            <a:spLocks noGrp="1"/>
          </p:cNvSpPr>
          <p:nvPr>
            <p:ph idx="1"/>
          </p:nvPr>
        </p:nvSpPr>
        <p:spPr>
          <a:xfrm>
            <a:off x="0" y="1066800"/>
            <a:ext cx="9144000" cy="5791200"/>
          </a:xfrm>
        </p:spPr>
        <p:txBody>
          <a:bodyPr>
            <a:normAutofit fontScale="77500" lnSpcReduction="20000"/>
          </a:bodyPr>
          <a:lstStyle/>
          <a:p>
            <a:pPr lvl="8">
              <a:buNone/>
            </a:pPr>
            <a:r>
              <a:rPr lang="en-US" sz="2400" b="1" dirty="0" smtClean="0"/>
              <a:t>RDBMS</a:t>
            </a:r>
            <a:r>
              <a:rPr lang="en-US" sz="2400" dirty="0" smtClean="0"/>
              <a:t>			</a:t>
            </a:r>
            <a:r>
              <a:rPr lang="en-US" sz="2400" b="1" dirty="0" err="1" smtClean="0"/>
              <a:t>Hadoop</a:t>
            </a:r>
            <a:endParaRPr lang="en-US" sz="2400" b="1" dirty="0" smtClean="0"/>
          </a:p>
          <a:p>
            <a:r>
              <a:rPr lang="en-US" b="1" dirty="0" smtClean="0"/>
              <a:t>System</a:t>
            </a:r>
            <a:r>
              <a:rPr lang="en-US" dirty="0" smtClean="0"/>
              <a:t> 	Relational DBs		node based flat structure</a:t>
            </a:r>
          </a:p>
          <a:p>
            <a:endParaRPr lang="en-US" dirty="0" smtClean="0"/>
          </a:p>
          <a:p>
            <a:r>
              <a:rPr lang="en-US" b="1" dirty="0" smtClean="0"/>
              <a:t>Data</a:t>
            </a:r>
            <a:r>
              <a:rPr lang="en-US" dirty="0" smtClean="0"/>
              <a:t>		structured data		structured, unstructured</a:t>
            </a:r>
          </a:p>
          <a:p>
            <a:pPr>
              <a:buNone/>
            </a:pPr>
            <a:r>
              <a:rPr lang="en-US" dirty="0" smtClean="0"/>
              <a:t>						</a:t>
            </a:r>
            <a:r>
              <a:rPr lang="en-US" dirty="0" err="1" smtClean="0"/>
              <a:t>realtime</a:t>
            </a:r>
            <a:r>
              <a:rPr lang="en-US" dirty="0" smtClean="0"/>
              <a:t>(</a:t>
            </a:r>
            <a:r>
              <a:rPr lang="en-US" dirty="0" err="1" smtClean="0"/>
              <a:t>xml,json</a:t>
            </a:r>
            <a:r>
              <a:rPr lang="en-US" dirty="0" smtClean="0"/>
              <a:t>)</a:t>
            </a:r>
          </a:p>
          <a:p>
            <a:endParaRPr lang="en-US" dirty="0" smtClean="0"/>
          </a:p>
          <a:p>
            <a:r>
              <a:rPr lang="en-US" b="1" dirty="0" smtClean="0"/>
              <a:t>Processing</a:t>
            </a:r>
            <a:r>
              <a:rPr lang="en-US" dirty="0" smtClean="0"/>
              <a:t>	OLTP			Analytical, big data processing</a:t>
            </a:r>
          </a:p>
          <a:p>
            <a:endParaRPr lang="en-US" dirty="0" smtClean="0"/>
          </a:p>
          <a:p>
            <a:r>
              <a:rPr lang="en-US" b="1" dirty="0" smtClean="0"/>
              <a:t>Choice</a:t>
            </a:r>
            <a:r>
              <a:rPr lang="en-US" dirty="0" smtClean="0"/>
              <a:t>	When the data 		Does not require</a:t>
            </a:r>
          </a:p>
          <a:p>
            <a:pPr>
              <a:buNone/>
            </a:pPr>
            <a:r>
              <a:rPr lang="en-US" dirty="0" smtClean="0"/>
              <a:t>			needs consistent </a:t>
            </a:r>
          </a:p>
          <a:p>
            <a:pPr>
              <a:buNone/>
            </a:pPr>
            <a:r>
              <a:rPr lang="en-US" dirty="0" smtClean="0"/>
              <a:t>			relationship</a:t>
            </a:r>
          </a:p>
          <a:p>
            <a:r>
              <a:rPr lang="en-US" b="1" dirty="0" smtClean="0"/>
              <a:t>Processor</a:t>
            </a:r>
            <a:r>
              <a:rPr lang="en-US" dirty="0" smtClean="0"/>
              <a:t>	needs expensive 	In a </a:t>
            </a:r>
            <a:r>
              <a:rPr lang="en-US" dirty="0" err="1" smtClean="0"/>
              <a:t>hadoop</a:t>
            </a:r>
            <a:r>
              <a:rPr lang="en-US" dirty="0" smtClean="0"/>
              <a:t> cluster a</a:t>
            </a:r>
          </a:p>
          <a:p>
            <a:pPr>
              <a:buNone/>
            </a:pPr>
            <a:r>
              <a:rPr lang="en-US" dirty="0" smtClean="0"/>
              <a:t>			hardware or high         	node require  only a processor </a:t>
            </a:r>
          </a:p>
          <a:p>
            <a:pPr>
              <a:buNone/>
            </a:pPr>
            <a:r>
              <a:rPr lang="en-US" dirty="0" smtClean="0"/>
              <a:t>                        end processors to          a network card, and   </a:t>
            </a:r>
          </a:p>
          <a:p>
            <a:pPr>
              <a:buNone/>
            </a:pPr>
            <a:r>
              <a:rPr lang="en-US" dirty="0" smtClean="0"/>
              <a:t>			store huge volumes 	few hard drives</a:t>
            </a:r>
          </a:p>
          <a:p>
            <a:pPr>
              <a:buNone/>
            </a:pPr>
            <a:r>
              <a:rPr lang="en-US" dirty="0" smtClean="0"/>
              <a:t>			of data</a:t>
            </a:r>
          </a:p>
          <a:p>
            <a:r>
              <a:rPr lang="en-US" b="1" dirty="0" smtClean="0"/>
              <a:t>Cost</a:t>
            </a:r>
            <a:r>
              <a:rPr lang="en-US" dirty="0" smtClean="0"/>
              <a:t>		Around $10,000 to $14000 $4000 per </a:t>
            </a:r>
            <a:r>
              <a:rPr lang="en-US" dirty="0" err="1" smtClean="0"/>
              <a:t>tera</a:t>
            </a:r>
            <a:r>
              <a:rPr lang="en-US" dirty="0" smtClean="0"/>
              <a:t> bytes of 			Per terabytes of storage 	</a:t>
            </a:r>
            <a:r>
              <a:rPr lang="en-US" dirty="0" err="1" smtClean="0"/>
              <a:t>storage</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tx1"/>
                </a:solidFill>
              </a:rPr>
              <a:t>Hadoop</a:t>
            </a:r>
            <a:r>
              <a:rPr lang="en-US" dirty="0" smtClean="0">
                <a:solidFill>
                  <a:schemeClr val="tx1"/>
                </a:solidFill>
              </a:rPr>
              <a:t> </a:t>
            </a:r>
            <a:r>
              <a:rPr lang="en-US" dirty="0" err="1" smtClean="0">
                <a:solidFill>
                  <a:schemeClr val="tx1"/>
                </a:solidFill>
              </a:rPr>
              <a:t>DistrIbutors</a:t>
            </a:r>
            <a:endParaRPr lang="en-IN" dirty="0">
              <a:solidFill>
                <a:schemeClr val="tx1"/>
              </a:solidFill>
            </a:endParaRPr>
          </a:p>
        </p:txBody>
      </p:sp>
      <p:sp>
        <p:nvSpPr>
          <p:cNvPr id="3" name="Content Placeholder 2"/>
          <p:cNvSpPr>
            <a:spLocks noGrp="1"/>
          </p:cNvSpPr>
          <p:nvPr>
            <p:ph idx="1"/>
          </p:nvPr>
        </p:nvSpPr>
        <p:spPr/>
        <p:txBody>
          <a:bodyPr/>
          <a:lstStyle/>
          <a:p>
            <a:r>
              <a:rPr lang="en-US" dirty="0" err="1" smtClean="0"/>
              <a:t>Cloudera</a:t>
            </a:r>
            <a:r>
              <a:rPr lang="en-US" dirty="0" smtClean="0"/>
              <a:t>  		-   	CDH 4.0, CDH 5.0</a:t>
            </a:r>
          </a:p>
          <a:p>
            <a:r>
              <a:rPr lang="en-US" dirty="0" err="1" smtClean="0"/>
              <a:t>HortonWorks</a:t>
            </a:r>
            <a:r>
              <a:rPr lang="en-US" dirty="0" smtClean="0"/>
              <a:t>  	- 	HDP 1.0, HDP 2.0</a:t>
            </a:r>
          </a:p>
          <a:p>
            <a:r>
              <a:rPr lang="en-US" dirty="0" smtClean="0"/>
              <a:t>MAPR             	- 	M3, M5 and M8</a:t>
            </a:r>
          </a:p>
          <a:p>
            <a:r>
              <a:rPr lang="en-US" dirty="0" smtClean="0"/>
              <a:t>Apache </a:t>
            </a:r>
            <a:r>
              <a:rPr lang="en-US" dirty="0" err="1" smtClean="0"/>
              <a:t>Hadoop</a:t>
            </a:r>
            <a:r>
              <a:rPr lang="en-US" dirty="0" smtClean="0"/>
              <a:t> 	- </a:t>
            </a:r>
            <a:r>
              <a:rPr lang="en-US" dirty="0" err="1" smtClean="0"/>
              <a:t>Hadoop</a:t>
            </a:r>
            <a:r>
              <a:rPr lang="en-US" dirty="0" smtClean="0"/>
              <a:t> 1.0, </a:t>
            </a:r>
            <a:r>
              <a:rPr lang="en-US" dirty="0" err="1" smtClean="0"/>
              <a:t>Hadoop</a:t>
            </a:r>
            <a:r>
              <a:rPr lang="en-US" dirty="0" smtClean="0"/>
              <a:t> 2.0</a:t>
            </a:r>
          </a:p>
          <a:p>
            <a:endParaRPr lang="en-IN"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203960"/>
          </a:xfrm>
        </p:spPr>
        <p:txBody>
          <a:bodyPr>
            <a:normAutofit/>
          </a:bodyPr>
          <a:lstStyle/>
          <a:p>
            <a:r>
              <a:rPr lang="en-US" dirty="0" err="1" smtClean="0"/>
              <a:t>Hadoop</a:t>
            </a:r>
            <a:r>
              <a:rPr lang="en-US" dirty="0" smtClean="0"/>
              <a:t> distributors  </a:t>
            </a:r>
            <a:br>
              <a:rPr lang="en-US" dirty="0" smtClean="0"/>
            </a:br>
            <a:endParaRPr lang="en-US" dirty="0"/>
          </a:p>
        </p:txBody>
      </p:sp>
      <p:sp>
        <p:nvSpPr>
          <p:cNvPr id="3" name="Content Placeholder 2"/>
          <p:cNvSpPr>
            <a:spLocks noGrp="1"/>
          </p:cNvSpPr>
          <p:nvPr>
            <p:ph idx="1"/>
          </p:nvPr>
        </p:nvSpPr>
        <p:spPr>
          <a:xfrm>
            <a:off x="457200" y="1219200"/>
            <a:ext cx="7239000" cy="5236536"/>
          </a:xfrm>
        </p:spPr>
        <p:txBody>
          <a:bodyPr>
            <a:normAutofit/>
          </a:bodyPr>
          <a:lstStyle/>
          <a:p>
            <a:r>
              <a:rPr lang="en-US" dirty="0" err="1" smtClean="0"/>
              <a:t>Cloudera</a:t>
            </a:r>
            <a:r>
              <a:rPr lang="en-US" dirty="0" smtClean="0"/>
              <a:t> – CDH(</a:t>
            </a:r>
            <a:r>
              <a:rPr lang="en-US" dirty="0" err="1" smtClean="0"/>
              <a:t>ClouDera</a:t>
            </a:r>
            <a:r>
              <a:rPr lang="en-US" dirty="0" smtClean="0"/>
              <a:t> </a:t>
            </a:r>
            <a:r>
              <a:rPr lang="en-US" dirty="0" err="1" smtClean="0"/>
              <a:t>Hadoop</a:t>
            </a:r>
            <a:r>
              <a:rPr lang="en-US" dirty="0" smtClean="0"/>
              <a:t>), the world's most popular </a:t>
            </a:r>
            <a:r>
              <a:rPr lang="en-US" dirty="0" err="1" smtClean="0"/>
              <a:t>Hadoop</a:t>
            </a:r>
            <a:r>
              <a:rPr lang="en-US" dirty="0" smtClean="0"/>
              <a:t> distribution (100% open source platform). It includes all the leading </a:t>
            </a:r>
            <a:r>
              <a:rPr lang="en-US" dirty="0" err="1" smtClean="0"/>
              <a:t>Hadoop</a:t>
            </a:r>
            <a:r>
              <a:rPr lang="en-US" dirty="0" smtClean="0"/>
              <a:t> ecosystem components to </a:t>
            </a:r>
          </a:p>
          <a:p>
            <a:pPr lvl="1"/>
            <a:r>
              <a:rPr lang="en-US" dirty="0" smtClean="0">
                <a:solidFill>
                  <a:schemeClr val="tx1"/>
                </a:solidFill>
              </a:rPr>
              <a:t>Store</a:t>
            </a:r>
          </a:p>
          <a:p>
            <a:pPr lvl="1"/>
            <a:r>
              <a:rPr lang="en-US" dirty="0" smtClean="0">
                <a:solidFill>
                  <a:schemeClr val="tx1"/>
                </a:solidFill>
              </a:rPr>
              <a:t>Process</a:t>
            </a:r>
          </a:p>
          <a:p>
            <a:pPr lvl="1"/>
            <a:r>
              <a:rPr lang="en-US" dirty="0" smtClean="0">
                <a:solidFill>
                  <a:schemeClr val="tx1"/>
                </a:solidFill>
              </a:rPr>
              <a:t>Discover</a:t>
            </a:r>
          </a:p>
          <a:p>
            <a:pPr lvl="1"/>
            <a:r>
              <a:rPr lang="en-US" dirty="0" smtClean="0">
                <a:solidFill>
                  <a:schemeClr val="tx1"/>
                </a:solidFill>
              </a:rPr>
              <a:t>Model</a:t>
            </a:r>
          </a:p>
          <a:p>
            <a:pPr lvl="1"/>
            <a:r>
              <a:rPr lang="en-US" dirty="0" smtClean="0">
                <a:solidFill>
                  <a:schemeClr val="tx1"/>
                </a:solidFill>
              </a:rPr>
              <a:t>Serve unlimited data</a:t>
            </a:r>
          </a:p>
          <a:p>
            <a:pPr lvl="1">
              <a:buClr>
                <a:srgbClr val="B13F9A"/>
              </a:buClr>
              <a:buNone/>
            </a:pPr>
            <a:endParaRPr lang="en-US" dirty="0" smtClean="0">
              <a:solidFill>
                <a:prstClr val="black"/>
              </a:solidFill>
            </a:endParaRPr>
          </a:p>
          <a:p>
            <a:pPr lvl="1">
              <a:buClr>
                <a:srgbClr val="B13F9A"/>
              </a:buClr>
              <a:buNone/>
            </a:pPr>
            <a:endParaRPr lang="en-US" dirty="0" smtClean="0">
              <a:solidFill>
                <a:prstClr val="black"/>
              </a:solidFill>
            </a:endParaRPr>
          </a:p>
          <a:p>
            <a:pPr lvl="1">
              <a:buNone/>
            </a:pPr>
            <a:endParaRPr lang="en-US"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cstate="print"/>
          <a:srcRect/>
          <a:stretch>
            <a:fillRect/>
          </a:stretch>
        </p:blipFill>
        <p:spPr bwMode="auto">
          <a:xfrm>
            <a:off x="112138" y="304801"/>
            <a:ext cx="7812662" cy="64125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239000" cy="533400"/>
          </a:xfrm>
        </p:spPr>
        <p:txBody>
          <a:bodyPr>
            <a:normAutofit fontScale="90000"/>
          </a:bodyPr>
          <a:lstStyle/>
          <a:p>
            <a:r>
              <a:rPr lang="en-US" dirty="0" smtClean="0"/>
              <a:t>Contd..,</a:t>
            </a:r>
            <a:endParaRPr lang="en-US" dirty="0"/>
          </a:p>
        </p:txBody>
      </p:sp>
      <p:sp>
        <p:nvSpPr>
          <p:cNvPr id="3" name="Content Placeholder 2"/>
          <p:cNvSpPr>
            <a:spLocks noGrp="1"/>
          </p:cNvSpPr>
          <p:nvPr>
            <p:ph idx="1"/>
          </p:nvPr>
        </p:nvSpPr>
        <p:spPr>
          <a:xfrm>
            <a:off x="457200" y="838200"/>
            <a:ext cx="7239000" cy="5617536"/>
          </a:xfrm>
        </p:spPr>
        <p:txBody>
          <a:bodyPr>
            <a:normAutofit/>
          </a:bodyPr>
          <a:lstStyle/>
          <a:p>
            <a:r>
              <a:rPr lang="en-US" dirty="0" smtClean="0">
                <a:solidFill>
                  <a:schemeClr val="tx1"/>
                </a:solidFill>
              </a:rPr>
              <a:t>CDH 4.0-</a:t>
            </a:r>
          </a:p>
          <a:p>
            <a:pPr lvl="1"/>
            <a:r>
              <a:rPr lang="en-US" b="1" dirty="0" smtClean="0">
                <a:solidFill>
                  <a:schemeClr val="tx1"/>
                </a:solidFill>
              </a:rPr>
              <a:t>Availability</a:t>
            </a:r>
            <a:r>
              <a:rPr lang="en-US" dirty="0" smtClean="0">
                <a:solidFill>
                  <a:schemeClr val="tx1"/>
                </a:solidFill>
              </a:rPr>
              <a:t>- High availability </a:t>
            </a:r>
            <a:r>
              <a:rPr lang="en-US" dirty="0" err="1" smtClean="0">
                <a:solidFill>
                  <a:schemeClr val="tx1"/>
                </a:solidFill>
              </a:rPr>
              <a:t>namenode</a:t>
            </a:r>
            <a:r>
              <a:rPr lang="en-US" dirty="0" smtClean="0">
                <a:solidFill>
                  <a:schemeClr val="tx1"/>
                </a:solidFill>
              </a:rPr>
              <a:t>, better job isolation, hard drive failure handling, and multi-version support</a:t>
            </a:r>
          </a:p>
          <a:p>
            <a:pPr lvl="1"/>
            <a:r>
              <a:rPr lang="en-US" b="1" dirty="0" smtClean="0">
                <a:solidFill>
                  <a:schemeClr val="tx1"/>
                </a:solidFill>
              </a:rPr>
              <a:t>Utilization</a:t>
            </a:r>
            <a:r>
              <a:rPr lang="en-US" dirty="0" smtClean="0">
                <a:solidFill>
                  <a:schemeClr val="tx1"/>
                </a:solidFill>
              </a:rPr>
              <a:t> – multiple namespaces, co-processors and a slot-less resource management model</a:t>
            </a:r>
          </a:p>
          <a:p>
            <a:pPr lvl="1"/>
            <a:r>
              <a:rPr lang="en-US" b="1" dirty="0" smtClean="0">
                <a:solidFill>
                  <a:schemeClr val="tx1"/>
                </a:solidFill>
              </a:rPr>
              <a:t>Performance</a:t>
            </a:r>
            <a:r>
              <a:rPr lang="en-US" dirty="0" smtClean="0">
                <a:solidFill>
                  <a:schemeClr val="tx1"/>
                </a:solidFill>
              </a:rPr>
              <a:t> – improvements in </a:t>
            </a:r>
            <a:r>
              <a:rPr lang="en-US" dirty="0" err="1" smtClean="0">
                <a:solidFill>
                  <a:schemeClr val="tx1"/>
                </a:solidFill>
              </a:rPr>
              <a:t>HBase</a:t>
            </a:r>
            <a:r>
              <a:rPr lang="en-US" dirty="0" smtClean="0">
                <a:solidFill>
                  <a:schemeClr val="tx1"/>
                </a:solidFill>
              </a:rPr>
              <a:t>, HDFS, </a:t>
            </a:r>
            <a:r>
              <a:rPr lang="en-US" dirty="0" err="1" smtClean="0">
                <a:solidFill>
                  <a:schemeClr val="tx1"/>
                </a:solidFill>
              </a:rPr>
              <a:t>MapReduce</a:t>
            </a:r>
            <a:r>
              <a:rPr lang="en-US" dirty="0" smtClean="0">
                <a:solidFill>
                  <a:schemeClr val="tx1"/>
                </a:solidFill>
              </a:rPr>
              <a:t> and compression performance</a:t>
            </a:r>
          </a:p>
          <a:p>
            <a:pPr lvl="1"/>
            <a:r>
              <a:rPr lang="en-US" b="1" dirty="0" smtClean="0">
                <a:solidFill>
                  <a:schemeClr val="tx1"/>
                </a:solidFill>
              </a:rPr>
              <a:t>Usability </a:t>
            </a:r>
            <a:r>
              <a:rPr lang="en-US" dirty="0" smtClean="0">
                <a:solidFill>
                  <a:schemeClr val="tx1"/>
                </a:solidFill>
              </a:rPr>
              <a:t>– broader BI support, expanded API access</a:t>
            </a:r>
          </a:p>
          <a:p>
            <a:pPr lvl="1"/>
            <a:r>
              <a:rPr lang="en-US" b="1" dirty="0" smtClean="0">
                <a:solidFill>
                  <a:schemeClr val="tx1"/>
                </a:solidFill>
              </a:rPr>
              <a:t>Security </a:t>
            </a:r>
            <a:r>
              <a:rPr lang="en-US" dirty="0" smtClean="0">
                <a:solidFill>
                  <a:schemeClr val="tx1"/>
                </a:solidFill>
              </a:rPr>
              <a:t>– scheduler ACL(Access Control List)’s</a:t>
            </a:r>
          </a:p>
          <a:p>
            <a:pPr lvl="0">
              <a:buClr>
                <a:srgbClr val="B13F9A"/>
              </a:buClr>
            </a:pPr>
            <a:r>
              <a:rPr lang="en-US" dirty="0" smtClean="0">
                <a:solidFill>
                  <a:schemeClr val="tx1"/>
                </a:solidFill>
              </a:rPr>
              <a:t>CDH 5.0</a:t>
            </a:r>
          </a:p>
          <a:p>
            <a:pPr lvl="0">
              <a:buClr>
                <a:srgbClr val="B13F9A"/>
              </a:buClr>
              <a:buNone/>
            </a:pPr>
            <a:endParaRPr lang="en-US" dirty="0" smtClean="0">
              <a:solidFill>
                <a:schemeClr val="tx1"/>
              </a:solidFill>
            </a:endParaRPr>
          </a:p>
          <a:p>
            <a:pPr>
              <a:buNone/>
            </a:pP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239000" cy="762000"/>
          </a:xfrm>
        </p:spPr>
        <p:txBody>
          <a:bodyPr/>
          <a:lstStyle/>
          <a:p>
            <a:r>
              <a:rPr lang="en-US" dirty="0" smtClean="0"/>
              <a:t>Contd..,</a:t>
            </a:r>
            <a:endParaRPr lang="en-US" dirty="0"/>
          </a:p>
        </p:txBody>
      </p:sp>
      <p:sp>
        <p:nvSpPr>
          <p:cNvPr id="3" name="Content Placeholder 2"/>
          <p:cNvSpPr>
            <a:spLocks noGrp="1"/>
          </p:cNvSpPr>
          <p:nvPr>
            <p:ph idx="1"/>
          </p:nvPr>
        </p:nvSpPr>
        <p:spPr>
          <a:xfrm>
            <a:off x="457200" y="990600"/>
            <a:ext cx="7239000" cy="5465136"/>
          </a:xfrm>
        </p:spPr>
        <p:txBody>
          <a:bodyPr>
            <a:normAutofit fontScale="85000" lnSpcReduction="20000"/>
          </a:bodyPr>
          <a:lstStyle/>
          <a:p>
            <a:pPr lvl="0">
              <a:buClr>
                <a:srgbClr val="B13F9A"/>
              </a:buClr>
            </a:pPr>
            <a:r>
              <a:rPr lang="en-US" dirty="0" err="1" smtClean="0">
                <a:solidFill>
                  <a:prstClr val="black"/>
                </a:solidFill>
              </a:rPr>
              <a:t>Hortonworks</a:t>
            </a:r>
            <a:r>
              <a:rPr lang="en-US" dirty="0" smtClean="0">
                <a:solidFill>
                  <a:prstClr val="black"/>
                </a:solidFill>
              </a:rPr>
              <a:t>- </a:t>
            </a:r>
            <a:r>
              <a:rPr lang="en-US" dirty="0" smtClean="0"/>
              <a:t>a big data software company in Santa Clara, California. The company develops and supports Apache </a:t>
            </a:r>
            <a:r>
              <a:rPr lang="en-US" dirty="0" err="1" smtClean="0"/>
              <a:t>Hadoop</a:t>
            </a:r>
            <a:r>
              <a:rPr lang="en-US" dirty="0" smtClean="0"/>
              <a:t>, for the distributed processing of large data sets across computer clusters.</a:t>
            </a:r>
            <a:endParaRPr lang="en-US" dirty="0" smtClean="0">
              <a:solidFill>
                <a:prstClr val="black"/>
              </a:solidFill>
            </a:endParaRPr>
          </a:p>
          <a:p>
            <a:pPr lvl="1">
              <a:buClr>
                <a:srgbClr val="B13F9A"/>
              </a:buClr>
            </a:pPr>
            <a:r>
              <a:rPr lang="en-US" dirty="0" smtClean="0">
                <a:solidFill>
                  <a:prstClr val="black"/>
                </a:solidFill>
              </a:rPr>
              <a:t>HDP 1.0</a:t>
            </a:r>
          </a:p>
          <a:p>
            <a:pPr lvl="1">
              <a:buClr>
                <a:srgbClr val="B13F9A"/>
              </a:buClr>
            </a:pPr>
            <a:r>
              <a:rPr lang="en-US" dirty="0" smtClean="0">
                <a:solidFill>
                  <a:prstClr val="black"/>
                </a:solidFill>
              </a:rPr>
              <a:t>HDP 2.0</a:t>
            </a:r>
          </a:p>
          <a:p>
            <a:pPr lvl="0">
              <a:buClr>
                <a:srgbClr val="B13F9A"/>
              </a:buClr>
            </a:pPr>
            <a:r>
              <a:rPr lang="en-US" dirty="0" smtClean="0">
                <a:solidFill>
                  <a:prstClr val="black"/>
                </a:solidFill>
              </a:rPr>
              <a:t>MAPR-</a:t>
            </a:r>
            <a:r>
              <a:rPr lang="en-US" dirty="0" err="1" smtClean="0"/>
              <a:t>MapR</a:t>
            </a:r>
            <a:r>
              <a:rPr lang="en-US" dirty="0" smtClean="0"/>
              <a:t> replaces HDFS component and instead uses its own proprietary file system, called </a:t>
            </a:r>
            <a:r>
              <a:rPr lang="en-US" dirty="0" err="1" smtClean="0"/>
              <a:t>MapRFS</a:t>
            </a:r>
            <a:r>
              <a:rPr lang="en-US" dirty="0" smtClean="0"/>
              <a:t>. </a:t>
            </a:r>
            <a:r>
              <a:rPr lang="en-US" dirty="0" err="1" smtClean="0"/>
              <a:t>MapRFS</a:t>
            </a:r>
            <a:r>
              <a:rPr lang="en-US" dirty="0" smtClean="0"/>
              <a:t> helps incorporate enterprise-grade features into </a:t>
            </a:r>
            <a:r>
              <a:rPr lang="en-US" dirty="0" err="1" smtClean="0"/>
              <a:t>Hadoop</a:t>
            </a:r>
            <a:r>
              <a:rPr lang="en-US" dirty="0" smtClean="0"/>
              <a:t>, enabling more efficient management of data, reliability and most importantly, ease of use</a:t>
            </a:r>
            <a:endParaRPr lang="en-US" dirty="0" smtClean="0">
              <a:solidFill>
                <a:prstClr val="black"/>
              </a:solidFill>
            </a:endParaRPr>
          </a:p>
          <a:p>
            <a:pPr lvl="1">
              <a:buClr>
                <a:srgbClr val="B13F9A"/>
              </a:buClr>
            </a:pPr>
            <a:r>
              <a:rPr lang="en-US" dirty="0" smtClean="0">
                <a:solidFill>
                  <a:prstClr val="black"/>
                </a:solidFill>
              </a:rPr>
              <a:t>M3</a:t>
            </a:r>
          </a:p>
          <a:p>
            <a:pPr lvl="1">
              <a:buClr>
                <a:srgbClr val="B13F9A"/>
              </a:buClr>
            </a:pPr>
            <a:r>
              <a:rPr lang="en-US" dirty="0" smtClean="0">
                <a:solidFill>
                  <a:prstClr val="black"/>
                </a:solidFill>
              </a:rPr>
              <a:t>M5</a:t>
            </a:r>
          </a:p>
          <a:p>
            <a:pPr lvl="1">
              <a:buClr>
                <a:srgbClr val="B13F9A"/>
              </a:buClr>
            </a:pPr>
            <a:r>
              <a:rPr lang="en-US" dirty="0" smtClean="0">
                <a:solidFill>
                  <a:prstClr val="black"/>
                </a:solidFill>
              </a:rPr>
              <a:t>M8</a:t>
            </a:r>
          </a:p>
          <a:p>
            <a:pPr lvl="0">
              <a:buClr>
                <a:srgbClr val="B13F9A"/>
              </a:buClr>
            </a:pPr>
            <a:r>
              <a:rPr lang="en-US" dirty="0" smtClean="0">
                <a:solidFill>
                  <a:prstClr val="black"/>
                </a:solidFill>
              </a:rPr>
              <a:t>Apache </a:t>
            </a:r>
            <a:r>
              <a:rPr lang="en-US" dirty="0" err="1" smtClean="0">
                <a:solidFill>
                  <a:prstClr val="black"/>
                </a:solidFill>
              </a:rPr>
              <a:t>Hadoop</a:t>
            </a:r>
            <a:endParaRPr lang="en-US" dirty="0" smtClean="0">
              <a:solidFill>
                <a:prstClr val="black"/>
              </a:solidFill>
            </a:endParaRPr>
          </a:p>
          <a:p>
            <a:pPr lvl="1">
              <a:buClr>
                <a:srgbClr val="B13F9A"/>
              </a:buClr>
            </a:pPr>
            <a:r>
              <a:rPr lang="en-US" dirty="0" err="1" smtClean="0">
                <a:solidFill>
                  <a:prstClr val="black"/>
                </a:solidFill>
              </a:rPr>
              <a:t>Hadoop</a:t>
            </a:r>
            <a:r>
              <a:rPr lang="en-US" dirty="0" smtClean="0">
                <a:solidFill>
                  <a:prstClr val="black"/>
                </a:solidFill>
              </a:rPr>
              <a:t> 1.0</a:t>
            </a:r>
          </a:p>
          <a:p>
            <a:pPr lvl="1">
              <a:buClr>
                <a:srgbClr val="B13F9A"/>
              </a:buClr>
            </a:pPr>
            <a:r>
              <a:rPr lang="en-US" dirty="0" err="1" smtClean="0">
                <a:solidFill>
                  <a:prstClr val="black"/>
                </a:solidFill>
              </a:rPr>
              <a:t>Hadoop</a:t>
            </a:r>
            <a:r>
              <a:rPr lang="en-US" dirty="0" smtClean="0">
                <a:solidFill>
                  <a:prstClr val="black"/>
                </a:solidFill>
              </a:rPr>
              <a:t> 2.0</a:t>
            </a:r>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441960"/>
          </a:xfrm>
        </p:spPr>
        <p:txBody>
          <a:bodyPr>
            <a:normAutofit fontScale="90000"/>
          </a:bodyPr>
          <a:lstStyle/>
          <a:p>
            <a:r>
              <a:rPr lang="en-US" dirty="0" err="1" smtClean="0"/>
              <a:t>Cloudera</a:t>
            </a:r>
            <a:r>
              <a:rPr lang="en-US" dirty="0" smtClean="0"/>
              <a:t> Vs </a:t>
            </a:r>
            <a:r>
              <a:rPr lang="en-US" dirty="0" err="1" smtClean="0"/>
              <a:t>hortonworks</a:t>
            </a:r>
            <a:endParaRPr lang="en-US" dirty="0"/>
          </a:p>
        </p:txBody>
      </p:sp>
      <p:sp>
        <p:nvSpPr>
          <p:cNvPr id="3" name="Content Placeholder 2"/>
          <p:cNvSpPr>
            <a:spLocks noGrp="1"/>
          </p:cNvSpPr>
          <p:nvPr>
            <p:ph idx="1"/>
          </p:nvPr>
        </p:nvSpPr>
        <p:spPr>
          <a:xfrm>
            <a:off x="457200" y="914400"/>
            <a:ext cx="7239000" cy="5541336"/>
          </a:xfrm>
        </p:spPr>
        <p:txBody>
          <a:bodyPr>
            <a:normAutofit fontScale="70000" lnSpcReduction="20000"/>
          </a:bodyPr>
          <a:lstStyle/>
          <a:p>
            <a:r>
              <a:rPr lang="en-US" dirty="0" err="1" smtClean="0"/>
              <a:t>Cloudera</a:t>
            </a:r>
            <a:r>
              <a:rPr lang="en-US" dirty="0" smtClean="0"/>
              <a:t> has announced that its long term goal is to become an </a:t>
            </a:r>
            <a:r>
              <a:rPr lang="en-US" b="1" dirty="0" smtClean="0"/>
              <a:t>enterprise data hub</a:t>
            </a:r>
            <a:r>
              <a:rPr lang="en-US" dirty="0" smtClean="0"/>
              <a:t>, thus diminishing the need of data warehouse. </a:t>
            </a:r>
            <a:r>
              <a:rPr lang="en-US" dirty="0" err="1" smtClean="0"/>
              <a:t>Hortonworks</a:t>
            </a:r>
            <a:r>
              <a:rPr lang="en-US" dirty="0" smtClean="0"/>
              <a:t>, on the other hand, remains firmly a provider of </a:t>
            </a:r>
            <a:r>
              <a:rPr lang="en-US" b="1" dirty="0" err="1" smtClean="0"/>
              <a:t>Hadoop</a:t>
            </a:r>
            <a:r>
              <a:rPr lang="en-US" b="1" dirty="0" smtClean="0"/>
              <a:t> </a:t>
            </a:r>
            <a:r>
              <a:rPr lang="en-US" b="1" dirty="0" err="1" smtClean="0"/>
              <a:t>distro</a:t>
            </a:r>
            <a:r>
              <a:rPr lang="en-US" dirty="0" smtClean="0"/>
              <a:t>, and has partnered with data warehousing company </a:t>
            </a:r>
            <a:r>
              <a:rPr lang="en-US" dirty="0" err="1" smtClean="0"/>
              <a:t>T</a:t>
            </a:r>
            <a:r>
              <a:rPr lang="en-US" b="1" dirty="0" err="1" smtClean="0"/>
              <a:t>eradata</a:t>
            </a:r>
            <a:r>
              <a:rPr lang="en-US" dirty="0" smtClean="0"/>
              <a:t>.</a:t>
            </a:r>
          </a:p>
          <a:p>
            <a:r>
              <a:rPr lang="en-US" dirty="0" smtClean="0"/>
              <a:t>While </a:t>
            </a:r>
            <a:r>
              <a:rPr lang="en-US" dirty="0" err="1" smtClean="0"/>
              <a:t>Cloudera</a:t>
            </a:r>
            <a:r>
              <a:rPr lang="en-US" dirty="0" smtClean="0"/>
              <a:t> CDH can be run on </a:t>
            </a:r>
            <a:r>
              <a:rPr lang="en-US" b="1" dirty="0" smtClean="0"/>
              <a:t>windows server</a:t>
            </a:r>
            <a:r>
              <a:rPr lang="en-US" dirty="0" smtClean="0"/>
              <a:t>, HDP is available as a native component on the windows server. A Windows-based </a:t>
            </a:r>
            <a:r>
              <a:rPr lang="en-US" dirty="0" err="1" smtClean="0"/>
              <a:t>Hadoop</a:t>
            </a:r>
            <a:r>
              <a:rPr lang="en-US" dirty="0" smtClean="0"/>
              <a:t> cluster can be deployed on </a:t>
            </a:r>
            <a:r>
              <a:rPr lang="en-US" b="1" dirty="0" smtClean="0"/>
              <a:t>Windows Azure</a:t>
            </a:r>
            <a:r>
              <a:rPr lang="en-US" dirty="0" smtClean="0"/>
              <a:t> through </a:t>
            </a:r>
            <a:r>
              <a:rPr lang="en-US" dirty="0" err="1" smtClean="0"/>
              <a:t>HDInsight</a:t>
            </a:r>
            <a:r>
              <a:rPr lang="en-US" dirty="0" smtClean="0"/>
              <a:t> Service.</a:t>
            </a:r>
          </a:p>
          <a:p>
            <a:r>
              <a:rPr lang="en-US" dirty="0" err="1" smtClean="0"/>
              <a:t>Cloudera</a:t>
            </a:r>
            <a:r>
              <a:rPr lang="en-US" dirty="0" smtClean="0"/>
              <a:t> has a proprietary management software </a:t>
            </a:r>
            <a:r>
              <a:rPr lang="en-US" b="1" dirty="0" err="1" smtClean="0"/>
              <a:t>Cloudera</a:t>
            </a:r>
            <a:r>
              <a:rPr lang="en-US" b="1" dirty="0" smtClean="0"/>
              <a:t> Manager,</a:t>
            </a:r>
            <a:r>
              <a:rPr lang="en-US" dirty="0" smtClean="0"/>
              <a:t> SQL query handling interface Impala, as well as </a:t>
            </a:r>
            <a:r>
              <a:rPr lang="en-US" dirty="0" err="1" smtClean="0"/>
              <a:t>Cloudera</a:t>
            </a:r>
            <a:r>
              <a:rPr lang="en-US" dirty="0" smtClean="0"/>
              <a:t> Search for easy and real-time access of products. </a:t>
            </a:r>
            <a:r>
              <a:rPr lang="en-US" dirty="0" err="1" smtClean="0"/>
              <a:t>Hortonworks</a:t>
            </a:r>
            <a:r>
              <a:rPr lang="en-US" dirty="0" smtClean="0"/>
              <a:t> has no proprietary software, uses </a:t>
            </a:r>
            <a:r>
              <a:rPr lang="en-US" b="1" dirty="0" err="1" smtClean="0"/>
              <a:t>Ambari</a:t>
            </a:r>
            <a:r>
              <a:rPr lang="en-US" dirty="0" smtClean="0"/>
              <a:t> for management and Stinger for handling queries, and Apache </a:t>
            </a:r>
            <a:r>
              <a:rPr lang="en-US" dirty="0" err="1" smtClean="0"/>
              <a:t>Solr</a:t>
            </a:r>
            <a:r>
              <a:rPr lang="en-US" dirty="0" smtClean="0"/>
              <a:t> for searches of data.</a:t>
            </a:r>
          </a:p>
          <a:p>
            <a:r>
              <a:rPr lang="en-US" dirty="0" err="1" smtClean="0"/>
              <a:t>Cloudera</a:t>
            </a:r>
            <a:r>
              <a:rPr lang="en-US" dirty="0" smtClean="0"/>
              <a:t> has </a:t>
            </a:r>
            <a:r>
              <a:rPr lang="en-US" b="1" dirty="0" smtClean="0"/>
              <a:t>a commercial license</a:t>
            </a:r>
            <a:r>
              <a:rPr lang="en-US" dirty="0" smtClean="0"/>
              <a:t>, while </a:t>
            </a:r>
            <a:r>
              <a:rPr lang="en-US" dirty="0" err="1" smtClean="0"/>
              <a:t>Hortonworks</a:t>
            </a:r>
            <a:r>
              <a:rPr lang="en-US" dirty="0" smtClean="0"/>
              <a:t> has </a:t>
            </a:r>
            <a:r>
              <a:rPr lang="en-US" b="1" dirty="0" smtClean="0"/>
              <a:t>open source license</a:t>
            </a:r>
            <a:r>
              <a:rPr lang="en-US" dirty="0" smtClean="0"/>
              <a:t>. </a:t>
            </a:r>
            <a:r>
              <a:rPr lang="en-US" dirty="0" err="1" smtClean="0"/>
              <a:t>Cloudera</a:t>
            </a:r>
            <a:r>
              <a:rPr lang="en-US" dirty="0" smtClean="0"/>
              <a:t> also allows the use of its open- source projects free of cost, but the package </a:t>
            </a:r>
            <a:r>
              <a:rPr lang="en-US" dirty="0" err="1" smtClean="0"/>
              <a:t>doesnt</a:t>
            </a:r>
            <a:r>
              <a:rPr lang="en-US" dirty="0" smtClean="0"/>
              <a:t> include the management suite </a:t>
            </a:r>
            <a:r>
              <a:rPr lang="en-US" dirty="0" err="1" smtClean="0"/>
              <a:t>Cloudera</a:t>
            </a:r>
            <a:r>
              <a:rPr lang="en-US" dirty="0" smtClean="0"/>
              <a:t> Manager or any other proprietary software.</a:t>
            </a:r>
          </a:p>
          <a:p>
            <a:r>
              <a:rPr lang="en-US" dirty="0" err="1" smtClean="0"/>
              <a:t>Cloudera</a:t>
            </a:r>
            <a:r>
              <a:rPr lang="en-US" dirty="0" smtClean="0"/>
              <a:t> has a </a:t>
            </a:r>
            <a:r>
              <a:rPr lang="en-US" b="1" dirty="0" smtClean="0"/>
              <a:t>free 60-day tria</a:t>
            </a:r>
            <a:r>
              <a:rPr lang="en-US" dirty="0" smtClean="0"/>
              <a:t>l, </a:t>
            </a:r>
            <a:r>
              <a:rPr lang="en-US" dirty="0" err="1" smtClean="0"/>
              <a:t>Hortonworks</a:t>
            </a:r>
            <a:r>
              <a:rPr lang="en-US" dirty="0" smtClean="0"/>
              <a:t> is </a:t>
            </a:r>
            <a:r>
              <a:rPr lang="en-US" b="1" dirty="0" smtClean="0"/>
              <a:t>completely free.</a:t>
            </a:r>
          </a:p>
          <a:p>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7239000" cy="1143000"/>
          </a:xfrm>
        </p:spPr>
        <p:txBody>
          <a:bodyPr/>
          <a:lstStyle/>
          <a:p>
            <a:r>
              <a:rPr lang="en-US" dirty="0" smtClean="0"/>
              <a:t>Use cases of </a:t>
            </a:r>
            <a:r>
              <a:rPr lang="en-US" dirty="0" err="1" smtClean="0"/>
              <a:t>hadoop</a:t>
            </a:r>
            <a:endParaRPr lang="en-US" dirty="0"/>
          </a:p>
        </p:txBody>
      </p:sp>
      <p:sp>
        <p:nvSpPr>
          <p:cNvPr id="3" name="Content Placeholder 2"/>
          <p:cNvSpPr>
            <a:spLocks noGrp="1"/>
          </p:cNvSpPr>
          <p:nvPr>
            <p:ph idx="1"/>
          </p:nvPr>
        </p:nvSpPr>
        <p:spPr/>
        <p:txBody>
          <a:bodyPr/>
          <a:lstStyle/>
          <a:p>
            <a:r>
              <a:rPr lang="en-US" dirty="0" err="1" smtClean="0"/>
              <a:t>ClickStream</a:t>
            </a:r>
            <a:r>
              <a:rPr lang="en-US" dirty="0" smtClean="0"/>
              <a:t> Data(Mouse Clicks)</a:t>
            </a:r>
          </a:p>
          <a:p>
            <a:pPr lvl="1"/>
            <a:r>
              <a:rPr lang="en-US" dirty="0" smtClean="0"/>
              <a:t>Helps to understand the purchasing behavior of a customer</a:t>
            </a:r>
          </a:p>
          <a:p>
            <a:pPr lvl="1"/>
            <a:r>
              <a:rPr lang="en-US" dirty="0" err="1" smtClean="0"/>
              <a:t>ClickStream</a:t>
            </a:r>
            <a:r>
              <a:rPr lang="en-US" dirty="0" smtClean="0"/>
              <a:t> analysis helps online marketers to optimize their product web pages, promotional content etc to improve their business</a:t>
            </a:r>
          </a:p>
          <a:p>
            <a:pPr lvl="1"/>
            <a:endParaRPr lang="en-US" dirty="0" smtClean="0"/>
          </a:p>
          <a:p>
            <a:pPr lvl="1"/>
            <a:endParaRPr lang="en-US" dirty="0" smtClean="0"/>
          </a:p>
          <a:p>
            <a:endParaRPr lang="en-US" dirty="0"/>
          </a:p>
        </p:txBody>
      </p:sp>
      <p:graphicFrame>
        <p:nvGraphicFramePr>
          <p:cNvPr id="4" name="Table 3"/>
          <p:cNvGraphicFramePr>
            <a:graphicFrameLocks noGrp="1"/>
          </p:cNvGraphicFramePr>
          <p:nvPr/>
        </p:nvGraphicFramePr>
        <p:xfrm>
          <a:off x="457200" y="4114800"/>
          <a:ext cx="7086600" cy="1828800"/>
        </p:xfrm>
        <a:graphic>
          <a:graphicData uri="http://schemas.openxmlformats.org/drawingml/2006/table">
            <a:tbl>
              <a:tblPr firstRow="1" bandRow="1">
                <a:tableStyleId>{5C22544A-7EE6-4342-B048-85BDC9FD1C3A}</a:tableStyleId>
              </a:tblPr>
              <a:tblGrid>
                <a:gridCol w="2362200"/>
                <a:gridCol w="2362200"/>
                <a:gridCol w="2362200"/>
              </a:tblGrid>
              <a:tr h="434861">
                <a:tc gridSpan="3">
                  <a:txBody>
                    <a:bodyPr/>
                    <a:lstStyle/>
                    <a:p>
                      <a:pPr algn="ctr"/>
                      <a:r>
                        <a:rPr lang="en-US" b="1" dirty="0" err="1" smtClean="0"/>
                        <a:t>ClickStream</a:t>
                      </a:r>
                      <a:r>
                        <a:rPr lang="en-US" b="1" baseline="0" dirty="0" smtClean="0"/>
                        <a:t> Data Analysis using </a:t>
                      </a:r>
                      <a:r>
                        <a:rPr lang="en-US" b="1" baseline="0" dirty="0" err="1" smtClean="0"/>
                        <a:t>Hadoop</a:t>
                      </a:r>
                      <a:r>
                        <a:rPr lang="en-US" b="1" baseline="0" dirty="0" smtClean="0"/>
                        <a:t>-Key benefits</a:t>
                      </a:r>
                      <a:endParaRPr lang="en-US" b="1" dirty="0"/>
                    </a:p>
                  </a:txBody>
                  <a:tcPr/>
                </a:tc>
                <a:tc hMerge="1">
                  <a:txBody>
                    <a:bodyPr/>
                    <a:lstStyle/>
                    <a:p>
                      <a:endParaRPr lang="en-US" dirty="0"/>
                    </a:p>
                  </a:txBody>
                  <a:tcPr/>
                </a:tc>
                <a:tc hMerge="1">
                  <a:txBody>
                    <a:bodyPr/>
                    <a:lstStyle/>
                    <a:p>
                      <a:endParaRPr lang="en-US" dirty="0"/>
                    </a:p>
                  </a:txBody>
                  <a:tcPr/>
                </a:tc>
              </a:tr>
              <a:tr h="1393939">
                <a:tc>
                  <a:txBody>
                    <a:bodyPr/>
                    <a:lstStyle/>
                    <a:p>
                      <a:r>
                        <a:rPr lang="en-US" b="1" dirty="0" smtClean="0"/>
                        <a:t>Joins click</a:t>
                      </a:r>
                      <a:r>
                        <a:rPr lang="en-US" b="1" baseline="0" dirty="0" smtClean="0"/>
                        <a:t> stream data with CRM and sales data</a:t>
                      </a:r>
                      <a:endParaRPr lang="en-US" b="1" dirty="0"/>
                    </a:p>
                  </a:txBody>
                  <a:tcPr/>
                </a:tc>
                <a:tc>
                  <a:txBody>
                    <a:bodyPr/>
                    <a:lstStyle/>
                    <a:p>
                      <a:r>
                        <a:rPr lang="en-US" b="1" dirty="0" smtClean="0"/>
                        <a:t>Stores years of data without much incremental cost</a:t>
                      </a:r>
                      <a:endParaRPr lang="en-US" b="1" dirty="0"/>
                    </a:p>
                  </a:txBody>
                  <a:tcPr/>
                </a:tc>
                <a:tc>
                  <a:txBody>
                    <a:bodyPr/>
                    <a:lstStyle/>
                    <a:p>
                      <a:r>
                        <a:rPr lang="en-US" b="1" dirty="0" smtClean="0"/>
                        <a:t>Hive or Pig script to analyze data</a:t>
                      </a:r>
                      <a:endParaRPr lang="en-US" b="1" dirty="0"/>
                    </a:p>
                  </a:txBody>
                  <a:tcPr/>
                </a:tc>
              </a:tr>
            </a:tbl>
          </a:graphicData>
        </a:graphic>
      </p:graphicFrame>
      <p:sp>
        <p:nvSpPr>
          <p:cNvPr id="5" name="TextBox 4"/>
          <p:cNvSpPr txBox="1"/>
          <p:nvPr/>
        </p:nvSpPr>
        <p:spPr>
          <a:xfrm>
            <a:off x="2590800" y="6172200"/>
            <a:ext cx="2948308" cy="369332"/>
          </a:xfrm>
          <a:prstGeom prst="rect">
            <a:avLst/>
          </a:prstGeom>
          <a:noFill/>
        </p:spPr>
        <p:txBody>
          <a:bodyPr wrap="none" rtlCol="0">
            <a:spAutoFit/>
          </a:bodyPr>
          <a:lstStyle/>
          <a:p>
            <a:r>
              <a:rPr lang="en-US" b="1" dirty="0" err="1" smtClean="0"/>
              <a:t>ClickStream</a:t>
            </a:r>
            <a:r>
              <a:rPr lang="en-US" b="1" dirty="0" smtClean="0"/>
              <a:t> Data Analysis</a:t>
            </a:r>
            <a:endParaRPr lang="en-US" b="1"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239000" cy="670560"/>
          </a:xfrm>
        </p:spPr>
        <p:txBody>
          <a:bodyPr/>
          <a:lstStyle/>
          <a:p>
            <a:r>
              <a:rPr lang="en-US" dirty="0" err="1" smtClean="0"/>
              <a:t>Hadoop</a:t>
            </a:r>
            <a:r>
              <a:rPr lang="en-US" dirty="0" smtClean="0"/>
              <a:t> architecture</a:t>
            </a:r>
            <a:endParaRPr lang="en-US" dirty="0"/>
          </a:p>
        </p:txBody>
      </p:sp>
      <p:sp>
        <p:nvSpPr>
          <p:cNvPr id="3" name="Content Placeholder 2"/>
          <p:cNvSpPr>
            <a:spLocks noGrp="1"/>
          </p:cNvSpPr>
          <p:nvPr>
            <p:ph idx="1"/>
          </p:nvPr>
        </p:nvSpPr>
        <p:spPr/>
        <p:txBody>
          <a:bodyPr/>
          <a:lstStyle/>
          <a:p>
            <a:pPr>
              <a:buNone/>
            </a:pPr>
            <a:endParaRPr lang="en-US" dirty="0"/>
          </a:p>
        </p:txBody>
      </p:sp>
      <p:pic>
        <p:nvPicPr>
          <p:cNvPr id="43010" name="Picture 2"/>
          <p:cNvPicPr>
            <a:picLocks noChangeAspect="1" noChangeArrowheads="1"/>
          </p:cNvPicPr>
          <p:nvPr/>
        </p:nvPicPr>
        <p:blipFill>
          <a:blip r:embed="rId2" cstate="print"/>
          <a:srcRect/>
          <a:stretch>
            <a:fillRect/>
          </a:stretch>
        </p:blipFill>
        <p:spPr bwMode="auto">
          <a:xfrm>
            <a:off x="152400" y="1066800"/>
            <a:ext cx="8167315" cy="556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81000"/>
            <a:ext cx="3810000" cy="523220"/>
          </a:xfrm>
          <a:prstGeom prst="rect">
            <a:avLst/>
          </a:prstGeom>
        </p:spPr>
        <p:txBody>
          <a:bodyPr wrap="square">
            <a:spAutoFit/>
          </a:bodyPr>
          <a:lstStyle/>
          <a:p>
            <a:r>
              <a:rPr lang="en-US" sz="2800" dirty="0" err="1" smtClean="0"/>
              <a:t>Hadoop</a:t>
            </a:r>
            <a:r>
              <a:rPr lang="en-US" sz="2800" dirty="0" smtClean="0"/>
              <a:t> Components</a:t>
            </a:r>
            <a:endParaRPr lang="en-US" sz="2800" dirty="0"/>
          </a:p>
        </p:txBody>
      </p:sp>
      <p:sp>
        <p:nvSpPr>
          <p:cNvPr id="3" name="Rectangle 2"/>
          <p:cNvSpPr/>
          <p:nvPr/>
        </p:nvSpPr>
        <p:spPr>
          <a:xfrm>
            <a:off x="685800" y="1295400"/>
            <a:ext cx="7162800" cy="419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1676400" y="3505200"/>
            <a:ext cx="5257800" cy="1828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smtClean="0"/>
              <a:t>zzcxzvzvfv</a:t>
            </a:r>
            <a:endParaRPr lang="en-US" dirty="0"/>
          </a:p>
        </p:txBody>
      </p:sp>
      <p:sp>
        <p:nvSpPr>
          <p:cNvPr id="5" name="Rectangle 4"/>
          <p:cNvSpPr/>
          <p:nvPr/>
        </p:nvSpPr>
        <p:spPr>
          <a:xfrm>
            <a:off x="2667000" y="4191000"/>
            <a:ext cx="3276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Map Reduce Programming</a:t>
            </a:r>
            <a:endParaRPr lang="en-US" dirty="0"/>
          </a:p>
        </p:txBody>
      </p:sp>
      <p:sp>
        <p:nvSpPr>
          <p:cNvPr id="6" name="Rectangle 5"/>
          <p:cNvSpPr/>
          <p:nvPr/>
        </p:nvSpPr>
        <p:spPr>
          <a:xfrm>
            <a:off x="2667000" y="4724400"/>
            <a:ext cx="3352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HDFS</a:t>
            </a:r>
            <a:endParaRPr lang="en-US" dirty="0"/>
          </a:p>
        </p:txBody>
      </p:sp>
      <p:sp>
        <p:nvSpPr>
          <p:cNvPr id="7" name="Rectangle 6"/>
          <p:cNvSpPr/>
          <p:nvPr/>
        </p:nvSpPr>
        <p:spPr>
          <a:xfrm>
            <a:off x="914400" y="2209800"/>
            <a:ext cx="1219200" cy="304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FLUME</a:t>
            </a:r>
            <a:endParaRPr lang="en-US" dirty="0"/>
          </a:p>
        </p:txBody>
      </p:sp>
      <p:sp>
        <p:nvSpPr>
          <p:cNvPr id="8" name="Rectangle 7"/>
          <p:cNvSpPr/>
          <p:nvPr/>
        </p:nvSpPr>
        <p:spPr>
          <a:xfrm>
            <a:off x="5943600" y="2209800"/>
            <a:ext cx="1219200" cy="304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a:t>
            </a:r>
            <a:endParaRPr lang="en-US" dirty="0"/>
          </a:p>
        </p:txBody>
      </p:sp>
      <p:sp>
        <p:nvSpPr>
          <p:cNvPr id="9" name="Rectangle 8"/>
          <p:cNvSpPr/>
          <p:nvPr/>
        </p:nvSpPr>
        <p:spPr>
          <a:xfrm>
            <a:off x="4191000" y="2209800"/>
            <a:ext cx="1219200" cy="304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MAHOUT</a:t>
            </a:r>
            <a:endParaRPr lang="en-US" dirty="0"/>
          </a:p>
        </p:txBody>
      </p:sp>
      <p:sp>
        <p:nvSpPr>
          <p:cNvPr id="10" name="Rectangle 9"/>
          <p:cNvSpPr/>
          <p:nvPr/>
        </p:nvSpPr>
        <p:spPr>
          <a:xfrm>
            <a:off x="2590800" y="2209800"/>
            <a:ext cx="1219200" cy="304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OOZIE</a:t>
            </a:r>
            <a:endParaRPr lang="en-US" dirty="0"/>
          </a:p>
        </p:txBody>
      </p:sp>
      <p:sp>
        <p:nvSpPr>
          <p:cNvPr id="11" name="Rectangle 10"/>
          <p:cNvSpPr/>
          <p:nvPr/>
        </p:nvSpPr>
        <p:spPr>
          <a:xfrm>
            <a:off x="5943600" y="2819400"/>
            <a:ext cx="1219200" cy="304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HBASE</a:t>
            </a:r>
            <a:endParaRPr lang="en-US" dirty="0"/>
          </a:p>
        </p:txBody>
      </p:sp>
      <p:sp>
        <p:nvSpPr>
          <p:cNvPr id="12" name="Rectangle 11"/>
          <p:cNvSpPr/>
          <p:nvPr/>
        </p:nvSpPr>
        <p:spPr>
          <a:xfrm>
            <a:off x="4191000" y="2895600"/>
            <a:ext cx="1219200" cy="304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SQOOP</a:t>
            </a:r>
            <a:endParaRPr lang="en-US" dirty="0"/>
          </a:p>
        </p:txBody>
      </p:sp>
      <p:sp>
        <p:nvSpPr>
          <p:cNvPr id="13" name="Rectangle 12"/>
          <p:cNvSpPr/>
          <p:nvPr/>
        </p:nvSpPr>
        <p:spPr>
          <a:xfrm>
            <a:off x="2590800" y="2895600"/>
            <a:ext cx="1219200" cy="304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PIG</a:t>
            </a:r>
            <a:endParaRPr lang="en-US" dirty="0"/>
          </a:p>
        </p:txBody>
      </p:sp>
      <p:sp>
        <p:nvSpPr>
          <p:cNvPr id="14" name="Rectangle 13"/>
          <p:cNvSpPr/>
          <p:nvPr/>
        </p:nvSpPr>
        <p:spPr>
          <a:xfrm>
            <a:off x="914400" y="2895600"/>
            <a:ext cx="1219200" cy="304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HIVE</a:t>
            </a:r>
            <a:endParaRPr lang="en-US" dirty="0"/>
          </a:p>
        </p:txBody>
      </p:sp>
      <p:sp>
        <p:nvSpPr>
          <p:cNvPr id="15" name="TextBox 14"/>
          <p:cNvSpPr txBox="1"/>
          <p:nvPr/>
        </p:nvSpPr>
        <p:spPr>
          <a:xfrm>
            <a:off x="1905000" y="3657600"/>
            <a:ext cx="3886200" cy="369332"/>
          </a:xfrm>
          <a:prstGeom prst="rect">
            <a:avLst/>
          </a:prstGeom>
          <a:noFill/>
        </p:spPr>
        <p:txBody>
          <a:bodyPr wrap="square" rtlCol="0">
            <a:spAutoFit/>
          </a:bodyPr>
          <a:lstStyle/>
          <a:p>
            <a:r>
              <a:rPr lang="en-US" dirty="0" smtClean="0"/>
              <a:t>Core Components</a:t>
            </a:r>
            <a:endParaRPr lang="en-US" dirty="0"/>
          </a:p>
        </p:txBody>
      </p:sp>
      <p:sp>
        <p:nvSpPr>
          <p:cNvPr id="16" name="Rectangle 15"/>
          <p:cNvSpPr/>
          <p:nvPr/>
        </p:nvSpPr>
        <p:spPr>
          <a:xfrm>
            <a:off x="914400" y="1600200"/>
            <a:ext cx="2286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smtClean="0"/>
              <a:t>Hadoop</a:t>
            </a:r>
            <a:r>
              <a:rPr lang="en-US" dirty="0" smtClean="0"/>
              <a:t> Ecosystem</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lstStyle/>
          <a:p>
            <a:r>
              <a:rPr lang="en-US" dirty="0" smtClean="0"/>
              <a:t>Use Case of </a:t>
            </a:r>
            <a:r>
              <a:rPr lang="en-US" dirty="0" err="1" smtClean="0"/>
              <a:t>Hadoop</a:t>
            </a:r>
            <a:endParaRPr lang="en-US" dirty="0" smtClean="0"/>
          </a:p>
          <a:p>
            <a:r>
              <a:rPr lang="en-US" dirty="0" err="1" smtClean="0"/>
              <a:t>Hadoop</a:t>
            </a:r>
            <a:r>
              <a:rPr lang="en-US" dirty="0" smtClean="0"/>
              <a:t> Distributors</a:t>
            </a:r>
          </a:p>
          <a:p>
            <a:r>
              <a:rPr lang="en-US" dirty="0" smtClean="0"/>
              <a:t>HDFS (</a:t>
            </a:r>
            <a:r>
              <a:rPr lang="en-US" dirty="0" err="1" smtClean="0"/>
              <a:t>Hadoop</a:t>
            </a:r>
            <a:r>
              <a:rPr lang="en-US" dirty="0" smtClean="0"/>
              <a:t> Distributed File System)</a:t>
            </a:r>
          </a:p>
          <a:p>
            <a:r>
              <a:rPr lang="en-US" dirty="0" smtClean="0"/>
              <a:t>Processing Data with </a:t>
            </a:r>
            <a:r>
              <a:rPr lang="en-US" dirty="0" err="1" smtClean="0"/>
              <a:t>Hadoop</a:t>
            </a:r>
            <a:endParaRPr lang="en-US" dirty="0" smtClean="0"/>
          </a:p>
          <a:p>
            <a:r>
              <a:rPr lang="en-US" dirty="0" smtClean="0"/>
              <a:t>Managing Resources and Applications with </a:t>
            </a:r>
            <a:r>
              <a:rPr lang="en-US" dirty="0" err="1" smtClean="0"/>
              <a:t>Hadoop</a:t>
            </a:r>
            <a:r>
              <a:rPr lang="en-US" dirty="0" smtClean="0"/>
              <a:t> YARN (Yet another Resource Negotiator)</a:t>
            </a:r>
          </a:p>
          <a:p>
            <a:r>
              <a:rPr lang="en-US" dirty="0" smtClean="0"/>
              <a:t>Interacting with </a:t>
            </a:r>
            <a:r>
              <a:rPr lang="en-US" dirty="0" err="1" smtClean="0"/>
              <a:t>Hadoop</a:t>
            </a:r>
            <a:r>
              <a:rPr lang="en-US" dirty="0" smtClean="0"/>
              <a:t> Ecosystem</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a:t>
            </a:r>
            <a:r>
              <a:rPr lang="en-US" dirty="0" smtClean="0"/>
              <a:t> core components</a:t>
            </a:r>
            <a:endParaRPr lang="en-US" dirty="0"/>
          </a:p>
        </p:txBody>
      </p:sp>
      <p:sp>
        <p:nvSpPr>
          <p:cNvPr id="3" name="Content Placeholder 2"/>
          <p:cNvSpPr>
            <a:spLocks noGrp="1"/>
          </p:cNvSpPr>
          <p:nvPr>
            <p:ph idx="1"/>
          </p:nvPr>
        </p:nvSpPr>
        <p:spPr/>
        <p:txBody>
          <a:bodyPr/>
          <a:lstStyle/>
          <a:p>
            <a:pPr>
              <a:buFont typeface="Arial" pitchFamily="34" charset="0"/>
              <a:buChar char="•"/>
            </a:pPr>
            <a:r>
              <a:rPr lang="en-US" dirty="0" smtClean="0"/>
              <a:t>HDFS</a:t>
            </a:r>
          </a:p>
          <a:p>
            <a:pPr lvl="1">
              <a:buFont typeface="Arial" pitchFamily="34" charset="0"/>
              <a:buChar char="•"/>
            </a:pPr>
            <a:r>
              <a:rPr lang="en-US" dirty="0" smtClean="0">
                <a:solidFill>
                  <a:schemeClr val="tx1"/>
                </a:solidFill>
              </a:rPr>
              <a:t>Storage component</a:t>
            </a:r>
          </a:p>
          <a:p>
            <a:pPr lvl="1">
              <a:buFont typeface="Arial" pitchFamily="34" charset="0"/>
              <a:buChar char="•"/>
            </a:pPr>
            <a:r>
              <a:rPr lang="en-US" dirty="0" smtClean="0">
                <a:solidFill>
                  <a:schemeClr val="tx1"/>
                </a:solidFill>
              </a:rPr>
              <a:t>Distributives data across several nodes</a:t>
            </a:r>
          </a:p>
          <a:p>
            <a:pPr lvl="1">
              <a:buFont typeface="Arial" pitchFamily="34" charset="0"/>
              <a:buChar char="•"/>
            </a:pPr>
            <a:r>
              <a:rPr lang="en-US" dirty="0" smtClean="0">
                <a:solidFill>
                  <a:schemeClr val="tx1"/>
                </a:solidFill>
              </a:rPr>
              <a:t>Natively redundant</a:t>
            </a:r>
          </a:p>
          <a:p>
            <a:pPr lvl="0">
              <a:buClr>
                <a:srgbClr val="B13F9A"/>
              </a:buClr>
              <a:buFont typeface="Arial" pitchFamily="34" charset="0"/>
              <a:buChar char="•"/>
            </a:pPr>
            <a:r>
              <a:rPr lang="en-US" dirty="0" err="1" smtClean="0">
                <a:solidFill>
                  <a:prstClr val="black"/>
                </a:solidFill>
              </a:rPr>
              <a:t>MapReduce</a:t>
            </a:r>
            <a:r>
              <a:rPr lang="en-US" dirty="0" smtClean="0">
                <a:solidFill>
                  <a:prstClr val="black"/>
                </a:solidFill>
              </a:rPr>
              <a:t> </a:t>
            </a:r>
          </a:p>
          <a:p>
            <a:pPr lvl="1">
              <a:buFont typeface="Arial" pitchFamily="34" charset="0"/>
              <a:buChar char="•"/>
            </a:pPr>
            <a:r>
              <a:rPr lang="en-US" dirty="0" smtClean="0">
                <a:solidFill>
                  <a:prstClr val="black"/>
                </a:solidFill>
              </a:rPr>
              <a:t>Computational frame work</a:t>
            </a:r>
          </a:p>
          <a:p>
            <a:pPr lvl="1">
              <a:buFont typeface="Arial" pitchFamily="34" charset="0"/>
              <a:buChar char="•"/>
            </a:pPr>
            <a:r>
              <a:rPr lang="en-US" dirty="0" smtClean="0">
                <a:solidFill>
                  <a:prstClr val="black"/>
                </a:solidFill>
              </a:rPr>
              <a:t>Splits a task across multiple nodes</a:t>
            </a:r>
          </a:p>
          <a:p>
            <a:pPr lvl="1">
              <a:buFont typeface="Arial" pitchFamily="34" charset="0"/>
              <a:buChar char="•"/>
            </a:pPr>
            <a:r>
              <a:rPr lang="en-US" dirty="0" smtClean="0">
                <a:solidFill>
                  <a:prstClr val="black"/>
                </a:solidFill>
              </a:rPr>
              <a:t>Process data in parallel</a:t>
            </a:r>
            <a:endParaRPr lang="en-US" dirty="0" smtClean="0"/>
          </a:p>
          <a:p>
            <a:pPr>
              <a:buNone/>
            </a:pPr>
            <a:r>
              <a:rPr lang="en-US" dirty="0" smtClean="0"/>
              <a:t>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239000" cy="838200"/>
          </a:xfrm>
        </p:spPr>
        <p:txBody>
          <a:bodyPr/>
          <a:lstStyle/>
          <a:p>
            <a:r>
              <a:rPr lang="en-US" dirty="0" err="1" smtClean="0"/>
              <a:t>Hadoop</a:t>
            </a:r>
            <a:r>
              <a:rPr lang="en-US" dirty="0" smtClean="0"/>
              <a:t> Ecosystem</a:t>
            </a:r>
            <a:endParaRPr lang="en-US" dirty="0"/>
          </a:p>
        </p:txBody>
      </p:sp>
      <p:graphicFrame>
        <p:nvGraphicFramePr>
          <p:cNvPr id="5" name="Content Placeholder 4"/>
          <p:cNvGraphicFramePr>
            <a:graphicFrameLocks noGrp="1"/>
          </p:cNvGraphicFramePr>
          <p:nvPr>
            <p:ph idx="1"/>
          </p:nvPr>
        </p:nvGraphicFramePr>
        <p:xfrm>
          <a:off x="0" y="1371600"/>
          <a:ext cx="8077200" cy="5081564"/>
        </p:xfrm>
        <a:graphic>
          <a:graphicData uri="http://schemas.openxmlformats.org/drawingml/2006/table">
            <a:tbl>
              <a:tblPr firstRow="1" bandRow="1">
                <a:tableStyleId>{5C22544A-7EE6-4342-B048-85BDC9FD1C3A}</a:tableStyleId>
              </a:tblPr>
              <a:tblGrid>
                <a:gridCol w="1346200"/>
                <a:gridCol w="1346200"/>
                <a:gridCol w="1193800"/>
                <a:gridCol w="1371600"/>
                <a:gridCol w="1473200"/>
                <a:gridCol w="1346200"/>
              </a:tblGrid>
              <a:tr h="1066798">
                <a:tc gridSpan="6">
                  <a:txBody>
                    <a:bodyPr/>
                    <a:lstStyle/>
                    <a:p>
                      <a:pPr algn="ctr"/>
                      <a:r>
                        <a:rPr lang="en-US" sz="2000" b="1" dirty="0" err="1" smtClean="0"/>
                        <a:t>Ambari</a:t>
                      </a:r>
                      <a:endParaRPr lang="en-US" sz="2000" b="1" dirty="0" smtClean="0"/>
                    </a:p>
                    <a:p>
                      <a:pPr algn="ctr"/>
                      <a:r>
                        <a:rPr lang="en-US" sz="2000" b="1" dirty="0" smtClean="0"/>
                        <a:t>(provisioning,</a:t>
                      </a:r>
                      <a:r>
                        <a:rPr lang="en-US" sz="2000" b="1" baseline="0" dirty="0" smtClean="0"/>
                        <a:t> </a:t>
                      </a:r>
                      <a:r>
                        <a:rPr lang="en-US" sz="2000" b="1" dirty="0" smtClean="0"/>
                        <a:t>managing and monitoring </a:t>
                      </a:r>
                      <a:r>
                        <a:rPr lang="en-US" sz="2000" b="1" dirty="0" err="1" smtClean="0"/>
                        <a:t>hadoop</a:t>
                      </a:r>
                      <a:r>
                        <a:rPr lang="en-US" sz="2000" b="1" dirty="0" smtClean="0"/>
                        <a:t> cluster)</a:t>
                      </a:r>
                      <a:endParaRPr lang="en-US" sz="2000" b="1"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pPr algn="ctr"/>
                      <a:endParaRPr lang="en-US" sz="2800" dirty="0"/>
                    </a:p>
                  </a:txBody>
                  <a:tcPr/>
                </a:tc>
              </a:tr>
              <a:tr h="2016820">
                <a:tc>
                  <a:txBody>
                    <a:bodyPr/>
                    <a:lstStyle/>
                    <a:p>
                      <a:r>
                        <a:rPr lang="en-US" b="1" dirty="0" err="1" smtClean="0"/>
                        <a:t>Sqoop</a:t>
                      </a:r>
                      <a:r>
                        <a:rPr lang="en-US" b="1" dirty="0" smtClean="0"/>
                        <a:t> (relational database data collector)</a:t>
                      </a:r>
                      <a:endParaRPr lang="en-US" b="1" dirty="0"/>
                    </a:p>
                  </a:txBody>
                  <a:tcPr/>
                </a:tc>
                <a:tc>
                  <a:txBody>
                    <a:bodyPr/>
                    <a:lstStyle/>
                    <a:p>
                      <a:r>
                        <a:rPr lang="en-US" b="1" dirty="0" smtClean="0"/>
                        <a:t>Mahout (machine learning)</a:t>
                      </a:r>
                      <a:endParaRPr lang="en-US" b="1" dirty="0"/>
                    </a:p>
                  </a:txBody>
                  <a:tcPr/>
                </a:tc>
                <a:tc>
                  <a:txBody>
                    <a:bodyPr/>
                    <a:lstStyle/>
                    <a:p>
                      <a:r>
                        <a:rPr lang="en-US" b="1" dirty="0" smtClean="0"/>
                        <a:t>Pig (data flow)</a:t>
                      </a:r>
                      <a:endParaRPr lang="en-US" b="1" dirty="0"/>
                    </a:p>
                  </a:txBody>
                  <a:tcPr/>
                </a:tc>
                <a:tc>
                  <a:txBody>
                    <a:bodyPr/>
                    <a:lstStyle/>
                    <a:p>
                      <a:r>
                        <a:rPr lang="en-US" b="1" dirty="0" smtClean="0"/>
                        <a:t>R</a:t>
                      </a:r>
                    </a:p>
                    <a:p>
                      <a:r>
                        <a:rPr lang="en-US" b="1" dirty="0" smtClean="0"/>
                        <a:t>(statistics)</a:t>
                      </a:r>
                      <a:endParaRPr lang="en-US" b="1" dirty="0"/>
                    </a:p>
                  </a:txBody>
                  <a:tcPr/>
                </a:tc>
                <a:tc>
                  <a:txBody>
                    <a:bodyPr/>
                    <a:lstStyle/>
                    <a:p>
                      <a:r>
                        <a:rPr lang="en-US" b="1" dirty="0" smtClean="0"/>
                        <a:t>Hive(data warehouse)</a:t>
                      </a:r>
                      <a:endParaRPr lang="en-US" b="1" dirty="0"/>
                    </a:p>
                  </a:txBody>
                  <a:tcPr/>
                </a:tc>
                <a:tc>
                  <a:txBody>
                    <a:bodyPr/>
                    <a:lstStyle/>
                    <a:p>
                      <a:r>
                        <a:rPr lang="en-US" b="1" dirty="0" err="1" smtClean="0"/>
                        <a:t>Oozie</a:t>
                      </a:r>
                      <a:r>
                        <a:rPr lang="en-US" b="1" dirty="0" smtClean="0"/>
                        <a:t> (work flow-manages </a:t>
                      </a:r>
                      <a:r>
                        <a:rPr lang="en-US" b="1" dirty="0" err="1" smtClean="0"/>
                        <a:t>hadoop</a:t>
                      </a:r>
                      <a:r>
                        <a:rPr lang="en-US" b="1" dirty="0" smtClean="0"/>
                        <a:t> jobs)</a:t>
                      </a:r>
                      <a:endParaRPr lang="en-US" b="1" dirty="0"/>
                    </a:p>
                  </a:txBody>
                  <a:tcPr/>
                </a:tc>
              </a:tr>
              <a:tr h="998973">
                <a:tc rowSpan="2">
                  <a:txBody>
                    <a:bodyPr/>
                    <a:lstStyle/>
                    <a:p>
                      <a:pPr algn="l"/>
                      <a:endParaRPr lang="en-US" b="1" dirty="0" smtClean="0"/>
                    </a:p>
                    <a:p>
                      <a:pPr algn="l"/>
                      <a:endParaRPr lang="en-US" b="1" dirty="0" smtClean="0"/>
                    </a:p>
                    <a:p>
                      <a:pPr algn="l"/>
                      <a:r>
                        <a:rPr lang="en-US" b="1" dirty="0" smtClean="0"/>
                        <a:t>Flume (Log Data collector)</a:t>
                      </a:r>
                      <a:endParaRPr lang="en-US" b="1" dirty="0"/>
                    </a:p>
                  </a:txBody>
                  <a:tcPr/>
                </a:tc>
                <a:tc gridSpan="2">
                  <a:txBody>
                    <a:bodyPr/>
                    <a:lstStyle/>
                    <a:p>
                      <a:r>
                        <a:rPr lang="en-US" b="1" dirty="0" err="1" smtClean="0"/>
                        <a:t>Mapreduce</a:t>
                      </a:r>
                      <a:r>
                        <a:rPr lang="en-US" b="1" dirty="0" smtClean="0"/>
                        <a:t>(distributed processing)</a:t>
                      </a:r>
                      <a:endParaRPr lang="en-US" b="1" dirty="0"/>
                    </a:p>
                  </a:txBody>
                  <a:tcPr/>
                </a:tc>
                <a:tc hMerge="1">
                  <a:txBody>
                    <a:bodyPr/>
                    <a:lstStyle/>
                    <a:p>
                      <a:endParaRPr lang="en-US" dirty="0"/>
                    </a:p>
                  </a:txBody>
                  <a:tcPr/>
                </a:tc>
                <a:tc gridSpan="2">
                  <a:txBody>
                    <a:bodyPr/>
                    <a:lstStyle/>
                    <a:p>
                      <a:r>
                        <a:rPr lang="en-US" b="1" dirty="0" err="1" smtClean="0"/>
                        <a:t>Hbase</a:t>
                      </a:r>
                      <a:r>
                        <a:rPr lang="en-US" b="1" dirty="0" smtClean="0"/>
                        <a:t>(Distributed table store)</a:t>
                      </a:r>
                      <a:endParaRPr lang="en-US" b="1" dirty="0"/>
                    </a:p>
                  </a:txBody>
                  <a:tcPr/>
                </a:tc>
                <a:tc hMerge="1">
                  <a:txBody>
                    <a:bodyPr/>
                    <a:lstStyle/>
                    <a:p>
                      <a:endParaRPr lang="en-US" dirty="0"/>
                    </a:p>
                  </a:txBody>
                  <a:tcPr/>
                </a:tc>
                <a:tc rowSpan="2">
                  <a:txBody>
                    <a:bodyPr/>
                    <a:lstStyle/>
                    <a:p>
                      <a:endParaRPr lang="en-US" b="1" dirty="0" smtClean="0"/>
                    </a:p>
                    <a:p>
                      <a:endParaRPr lang="en-US" b="1" dirty="0" smtClean="0"/>
                    </a:p>
                    <a:p>
                      <a:r>
                        <a:rPr lang="en-US" b="1" dirty="0" smtClean="0"/>
                        <a:t>Zookeeper(coordinator)</a:t>
                      </a:r>
                      <a:endParaRPr lang="en-US" b="1" dirty="0"/>
                    </a:p>
                  </a:txBody>
                  <a:tcPr/>
                </a:tc>
              </a:tr>
              <a:tr h="998973">
                <a:tc vMerge="1">
                  <a:txBody>
                    <a:bodyPr/>
                    <a:lstStyle/>
                    <a:p>
                      <a:endParaRPr lang="en-US" dirty="0"/>
                    </a:p>
                  </a:txBody>
                  <a:tcPr/>
                </a:tc>
                <a:tc gridSpan="4">
                  <a:txBody>
                    <a:bodyPr/>
                    <a:lstStyle/>
                    <a:p>
                      <a:r>
                        <a:rPr lang="en-US" b="1" dirty="0" smtClean="0"/>
                        <a:t>HDFS(</a:t>
                      </a:r>
                      <a:r>
                        <a:rPr lang="en-US" b="1" dirty="0" err="1" smtClean="0"/>
                        <a:t>Hadoop</a:t>
                      </a:r>
                      <a:r>
                        <a:rPr lang="en-US" b="1" dirty="0" smtClean="0"/>
                        <a:t> Distributed </a:t>
                      </a:r>
                      <a:r>
                        <a:rPr lang="en-US" b="1" dirty="0" smtClean="0"/>
                        <a:t>File </a:t>
                      </a:r>
                      <a:r>
                        <a:rPr lang="en-US" b="1" dirty="0" smtClean="0"/>
                        <a:t>System)</a:t>
                      </a:r>
                      <a:endParaRPr lang="en-US" b="1"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vMerge="1">
                  <a:txBody>
                    <a:bodyPr/>
                    <a:lstStyle/>
                    <a:p>
                      <a:endParaRPr lang="en-US" dirty="0"/>
                    </a:p>
                  </a:txBody>
                  <a:tcPr/>
                </a:tc>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62" name="Picture 2" descr="Image result for hadoop ecosystem"/>
          <p:cNvPicPr>
            <a:picLocks noChangeAspect="1" noChangeArrowheads="1"/>
          </p:cNvPicPr>
          <p:nvPr/>
        </p:nvPicPr>
        <p:blipFill>
          <a:blip r:embed="rId2"/>
          <a:srcRect/>
          <a:stretch>
            <a:fillRect/>
          </a:stretch>
        </p:blipFill>
        <p:spPr bwMode="auto">
          <a:xfrm>
            <a:off x="457200" y="304800"/>
            <a:ext cx="7391400" cy="6172200"/>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62" name="Picture 2" descr="C:\Users\admin\Desktop\Big+Data+and+Hadoop+Training+Hadoop+Components+and+Architecture_1.png"/>
          <p:cNvPicPr>
            <a:picLocks noGrp="1" noChangeAspect="1" noChangeArrowheads="1"/>
          </p:cNvPicPr>
          <p:nvPr>
            <p:ph idx="1"/>
          </p:nvPr>
        </p:nvPicPr>
        <p:blipFill>
          <a:blip r:embed="rId2"/>
          <a:srcRect/>
          <a:stretch>
            <a:fillRect/>
          </a:stretch>
        </p:blipFill>
        <p:spPr bwMode="auto">
          <a:xfrm>
            <a:off x="1" y="1905000"/>
            <a:ext cx="8153400" cy="4032466"/>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239000" cy="670560"/>
          </a:xfrm>
        </p:spPr>
        <p:txBody>
          <a:bodyPr>
            <a:normAutofit fontScale="90000"/>
          </a:bodyPr>
          <a:lstStyle/>
          <a:p>
            <a:r>
              <a:rPr lang="en-US" dirty="0" err="1" smtClean="0"/>
              <a:t>Hadoop</a:t>
            </a:r>
            <a:r>
              <a:rPr lang="en-US" dirty="0" smtClean="0"/>
              <a:t> Distributed File System</a:t>
            </a:r>
            <a:endParaRPr lang="en-US" dirty="0"/>
          </a:p>
        </p:txBody>
      </p:sp>
      <p:sp>
        <p:nvSpPr>
          <p:cNvPr id="3" name="Content Placeholder 2"/>
          <p:cNvSpPr>
            <a:spLocks noGrp="1"/>
          </p:cNvSpPr>
          <p:nvPr>
            <p:ph idx="1"/>
          </p:nvPr>
        </p:nvSpPr>
        <p:spPr>
          <a:xfrm>
            <a:off x="457200" y="1066800"/>
            <a:ext cx="7239000" cy="5388936"/>
          </a:xfrm>
        </p:spPr>
        <p:txBody>
          <a:bodyPr/>
          <a:lstStyle/>
          <a:p>
            <a:r>
              <a:rPr lang="en-US" dirty="0" smtClean="0"/>
              <a:t>Some key points of HDFS are as follows:</a:t>
            </a:r>
          </a:p>
          <a:p>
            <a:pPr lvl="1"/>
            <a:r>
              <a:rPr lang="en-US" dirty="0" smtClean="0">
                <a:solidFill>
                  <a:schemeClr val="tx1"/>
                </a:solidFill>
              </a:rPr>
              <a:t>Storage component of </a:t>
            </a:r>
            <a:r>
              <a:rPr lang="en-US" dirty="0" err="1" smtClean="0">
                <a:solidFill>
                  <a:schemeClr val="tx1"/>
                </a:solidFill>
              </a:rPr>
              <a:t>hadoop</a:t>
            </a:r>
            <a:endParaRPr lang="en-US" dirty="0" smtClean="0">
              <a:solidFill>
                <a:schemeClr val="tx1"/>
              </a:solidFill>
            </a:endParaRPr>
          </a:p>
          <a:p>
            <a:pPr lvl="1"/>
            <a:r>
              <a:rPr lang="en-US" dirty="0" smtClean="0">
                <a:solidFill>
                  <a:schemeClr val="tx1"/>
                </a:solidFill>
              </a:rPr>
              <a:t>Distributed file system</a:t>
            </a:r>
          </a:p>
          <a:p>
            <a:pPr lvl="1"/>
            <a:r>
              <a:rPr lang="en-US" dirty="0" smtClean="0">
                <a:solidFill>
                  <a:schemeClr val="tx1"/>
                </a:solidFill>
              </a:rPr>
              <a:t>Modeled after Google File System</a:t>
            </a:r>
          </a:p>
          <a:p>
            <a:pPr lvl="1"/>
            <a:r>
              <a:rPr lang="en-US" dirty="0" smtClean="0">
                <a:solidFill>
                  <a:schemeClr val="tx1"/>
                </a:solidFill>
              </a:rPr>
              <a:t>Optimized for high throughput</a:t>
            </a:r>
          </a:p>
          <a:p>
            <a:pPr lvl="1"/>
            <a:r>
              <a:rPr lang="en-US" dirty="0" smtClean="0">
                <a:solidFill>
                  <a:schemeClr val="tx1"/>
                </a:solidFill>
              </a:rPr>
              <a:t>You can replicate a file for a configured number of times, which is tolerant in terms of both software and hardware.</a:t>
            </a:r>
          </a:p>
          <a:p>
            <a:pPr lvl="1"/>
            <a:r>
              <a:rPr lang="en-US" dirty="0" smtClean="0">
                <a:solidFill>
                  <a:schemeClr val="tx1"/>
                </a:solidFill>
              </a:rPr>
              <a:t>Re-replicates data blocks automatically on nodes that have failed.</a:t>
            </a:r>
          </a:p>
          <a:p>
            <a:pPr lvl="1"/>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cstate="print"/>
          <a:srcRect/>
          <a:stretch>
            <a:fillRect/>
          </a:stretch>
        </p:blipFill>
        <p:spPr bwMode="auto">
          <a:xfrm>
            <a:off x="0" y="685800"/>
            <a:ext cx="8305800" cy="510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cstate="print"/>
          <a:srcRect/>
          <a:stretch>
            <a:fillRect/>
          </a:stretch>
        </p:blipFill>
        <p:spPr bwMode="auto">
          <a:xfrm>
            <a:off x="0" y="304800"/>
            <a:ext cx="8296358" cy="632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746760"/>
          </a:xfrm>
        </p:spPr>
        <p:txBody>
          <a:bodyPr/>
          <a:lstStyle/>
          <a:p>
            <a:r>
              <a:rPr lang="en-US" dirty="0" err="1" smtClean="0"/>
              <a:t>Hdfs</a:t>
            </a:r>
            <a:r>
              <a:rPr lang="en-US" dirty="0" smtClean="0"/>
              <a:t> daemons</a:t>
            </a:r>
            <a:endParaRPr lang="en-US" dirty="0"/>
          </a:p>
        </p:txBody>
      </p:sp>
      <p:sp>
        <p:nvSpPr>
          <p:cNvPr id="3" name="Content Placeholder 2"/>
          <p:cNvSpPr>
            <a:spLocks noGrp="1"/>
          </p:cNvSpPr>
          <p:nvPr>
            <p:ph idx="1"/>
          </p:nvPr>
        </p:nvSpPr>
        <p:spPr>
          <a:xfrm>
            <a:off x="457200" y="1143000"/>
            <a:ext cx="7239000" cy="5312736"/>
          </a:xfrm>
        </p:spPr>
        <p:txBody>
          <a:bodyPr/>
          <a:lstStyle/>
          <a:p>
            <a:r>
              <a:rPr lang="en-US" dirty="0" err="1" smtClean="0"/>
              <a:t>NameNode</a:t>
            </a:r>
            <a:endParaRPr lang="en-US" dirty="0" smtClean="0"/>
          </a:p>
          <a:p>
            <a:pPr lvl="1"/>
            <a:r>
              <a:rPr lang="en-US" dirty="0" smtClean="0">
                <a:solidFill>
                  <a:schemeClr val="tx1"/>
                </a:solidFill>
              </a:rPr>
              <a:t>Blocks</a:t>
            </a:r>
          </a:p>
          <a:p>
            <a:pPr lvl="1"/>
            <a:r>
              <a:rPr lang="en-US" dirty="0" err="1" smtClean="0">
                <a:solidFill>
                  <a:schemeClr val="tx1"/>
                </a:solidFill>
              </a:rPr>
              <a:t>rackID</a:t>
            </a:r>
            <a:endParaRPr lang="en-US" dirty="0" smtClean="0">
              <a:solidFill>
                <a:schemeClr val="tx1"/>
              </a:solidFill>
            </a:endParaRPr>
          </a:p>
          <a:p>
            <a:pPr lvl="1"/>
            <a:r>
              <a:rPr lang="en-US" dirty="0" smtClean="0">
                <a:solidFill>
                  <a:schemeClr val="tx1"/>
                </a:solidFill>
              </a:rPr>
              <a:t>File System Namespace</a:t>
            </a:r>
          </a:p>
          <a:p>
            <a:pPr lvl="1"/>
            <a:r>
              <a:rPr lang="en-US" dirty="0" err="1" smtClean="0">
                <a:solidFill>
                  <a:schemeClr val="tx1"/>
                </a:solidFill>
              </a:rPr>
              <a:t>FsImage</a:t>
            </a:r>
            <a:endParaRPr lang="en-US" dirty="0" smtClean="0">
              <a:solidFill>
                <a:schemeClr val="tx1"/>
              </a:solidFill>
            </a:endParaRPr>
          </a:p>
          <a:p>
            <a:pPr lvl="1"/>
            <a:r>
              <a:rPr lang="en-US" dirty="0" err="1" smtClean="0">
                <a:solidFill>
                  <a:schemeClr val="tx1"/>
                </a:solidFill>
              </a:rPr>
              <a:t>EditLog</a:t>
            </a:r>
            <a:endParaRPr lang="en-US" dirty="0" smtClean="0">
              <a:solidFill>
                <a:schemeClr val="tx1"/>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hdfs_architecture.jpg"/>
          <p:cNvPicPr>
            <a:picLocks noGrp="1" noChangeAspect="1"/>
          </p:cNvPicPr>
          <p:nvPr>
            <p:ph idx="1"/>
          </p:nvPr>
        </p:nvPicPr>
        <p:blipFill>
          <a:blip r:embed="rId2"/>
          <a:stretch>
            <a:fillRect/>
          </a:stretch>
        </p:blipFill>
        <p:spPr>
          <a:xfrm>
            <a:off x="152400" y="152400"/>
            <a:ext cx="7924800" cy="6324600"/>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239000" cy="746760"/>
          </a:xfrm>
        </p:spPr>
        <p:txBody>
          <a:bodyPr/>
          <a:lstStyle/>
          <a:p>
            <a:r>
              <a:rPr lang="en-US" dirty="0" smtClean="0"/>
              <a:t>Contd..,</a:t>
            </a:r>
            <a:endParaRPr lang="en-US" dirty="0"/>
          </a:p>
        </p:txBody>
      </p:sp>
      <p:sp>
        <p:nvSpPr>
          <p:cNvPr id="3" name="Content Placeholder 2"/>
          <p:cNvSpPr>
            <a:spLocks noGrp="1"/>
          </p:cNvSpPr>
          <p:nvPr>
            <p:ph idx="1"/>
          </p:nvPr>
        </p:nvSpPr>
        <p:spPr>
          <a:xfrm>
            <a:off x="457200" y="1066800"/>
            <a:ext cx="7239000" cy="5388936"/>
          </a:xfrm>
        </p:spPr>
        <p:txBody>
          <a:bodyPr/>
          <a:lstStyle/>
          <a:p>
            <a:r>
              <a:rPr lang="en-US" dirty="0" err="1" smtClean="0"/>
              <a:t>DataNode</a:t>
            </a:r>
            <a:endParaRPr lang="en-US" dirty="0" smtClean="0"/>
          </a:p>
          <a:p>
            <a:pPr lvl="1"/>
            <a:r>
              <a:rPr lang="en-US" dirty="0" smtClean="0">
                <a:solidFill>
                  <a:schemeClr val="tx1"/>
                </a:solidFill>
              </a:rPr>
              <a:t>Multiple data nodes per cluster</a:t>
            </a:r>
          </a:p>
          <a:p>
            <a:pPr lvl="1"/>
            <a:r>
              <a:rPr lang="en-US" dirty="0" smtClean="0">
                <a:solidFill>
                  <a:schemeClr val="tx1"/>
                </a:solidFill>
              </a:rPr>
              <a:t>Sends heartbeat</a:t>
            </a:r>
          </a:p>
          <a:p>
            <a:r>
              <a:rPr lang="en-US" dirty="0" smtClean="0"/>
              <a:t>Secondary name node</a:t>
            </a:r>
          </a:p>
          <a:p>
            <a:pPr lvl="1"/>
            <a:r>
              <a:rPr lang="en-US" dirty="0" smtClean="0">
                <a:solidFill>
                  <a:schemeClr val="tx1"/>
                </a:solidFill>
              </a:rPr>
              <a:t>Takes snapshot of HDFS meta data at intervals specified in the </a:t>
            </a:r>
            <a:r>
              <a:rPr lang="en-US" dirty="0" err="1" smtClean="0">
                <a:solidFill>
                  <a:schemeClr val="tx1"/>
                </a:solidFill>
              </a:rPr>
              <a:t>hadoop</a:t>
            </a:r>
            <a:r>
              <a:rPr lang="en-US" dirty="0" smtClean="0">
                <a:solidFill>
                  <a:schemeClr val="tx1"/>
                </a:solidFill>
              </a:rPr>
              <a:t> configuration</a:t>
            </a:r>
          </a:p>
          <a:p>
            <a:pPr lvl="1"/>
            <a:r>
              <a:rPr lang="en-US" dirty="0" smtClean="0">
                <a:solidFill>
                  <a:schemeClr val="tx1"/>
                </a:solidFill>
              </a:rPr>
              <a:t>Memory is same for secondary node</a:t>
            </a:r>
          </a:p>
          <a:p>
            <a:pPr lvl="1"/>
            <a:r>
              <a:rPr lang="en-US" dirty="0" smtClean="0">
                <a:solidFill>
                  <a:schemeClr val="tx1"/>
                </a:solidFill>
              </a:rPr>
              <a:t>But secondary node on different machine </a:t>
            </a:r>
          </a:p>
          <a:p>
            <a:pPr lvl="1"/>
            <a:r>
              <a:rPr lang="en-US" dirty="0" smtClean="0">
                <a:solidFill>
                  <a:schemeClr val="tx1"/>
                </a:solidFill>
              </a:rPr>
              <a:t>In case of failure secondary name node can be configured manually to bring up the cluster</a:t>
            </a:r>
          </a:p>
          <a:p>
            <a:pPr lvl="1"/>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Introducing </a:t>
            </a:r>
            <a:r>
              <a:rPr lang="en-US" dirty="0" err="1" smtClean="0"/>
              <a:t>Hadoop</a:t>
            </a:r>
            <a:r>
              <a:rPr lang="en-US" dirty="0" smtClean="0"/>
              <a:t/>
            </a:r>
            <a:br>
              <a:rPr lang="en-US" dirty="0" smtClean="0"/>
            </a:br>
            <a:endParaRPr lang="en-US" dirty="0"/>
          </a:p>
        </p:txBody>
      </p:sp>
      <p:sp>
        <p:nvSpPr>
          <p:cNvPr id="3" name="Content Placeholder 2"/>
          <p:cNvSpPr>
            <a:spLocks noGrp="1"/>
          </p:cNvSpPr>
          <p:nvPr>
            <p:ph idx="1"/>
          </p:nvPr>
        </p:nvSpPr>
        <p:spPr>
          <a:xfrm>
            <a:off x="457200" y="1143000"/>
            <a:ext cx="7239000" cy="5312736"/>
          </a:xfrm>
        </p:spPr>
        <p:txBody>
          <a:bodyPr/>
          <a:lstStyle/>
          <a:p>
            <a:r>
              <a:rPr lang="en-US" dirty="0" smtClean="0"/>
              <a:t>Big Data</a:t>
            </a:r>
          </a:p>
          <a:p>
            <a:pPr lvl="1"/>
            <a:r>
              <a:rPr lang="en-US" dirty="0" smtClean="0">
                <a:solidFill>
                  <a:schemeClr val="tx1"/>
                </a:solidFill>
              </a:rPr>
              <a:t>Extremely large datasets that are hard to deal with using relational databases</a:t>
            </a:r>
          </a:p>
          <a:p>
            <a:pPr lvl="3"/>
            <a:r>
              <a:rPr lang="en-US" dirty="0" smtClean="0">
                <a:solidFill>
                  <a:schemeClr val="tx1"/>
                </a:solidFill>
              </a:rPr>
              <a:t>Storage/cost</a:t>
            </a:r>
          </a:p>
          <a:p>
            <a:pPr lvl="3"/>
            <a:r>
              <a:rPr lang="en-US" dirty="0" smtClean="0">
                <a:solidFill>
                  <a:schemeClr val="tx1"/>
                </a:solidFill>
              </a:rPr>
              <a:t>Search/performance</a:t>
            </a:r>
          </a:p>
          <a:p>
            <a:pPr lvl="3"/>
            <a:r>
              <a:rPr lang="en-US" dirty="0" smtClean="0">
                <a:solidFill>
                  <a:schemeClr val="tx1"/>
                </a:solidFill>
              </a:rPr>
              <a:t>Analytics and Visualization</a:t>
            </a:r>
          </a:p>
          <a:p>
            <a:pPr lvl="3">
              <a:buNone/>
            </a:pPr>
            <a:endParaRPr lang="en-US" dirty="0" smtClean="0">
              <a:solidFill>
                <a:schemeClr val="tx1"/>
              </a:solidFill>
            </a:endParaRPr>
          </a:p>
          <a:p>
            <a:pPr lvl="1">
              <a:buClr>
                <a:srgbClr val="F9B639"/>
              </a:buClr>
            </a:pPr>
            <a:r>
              <a:rPr lang="en-US" dirty="0" smtClean="0">
                <a:solidFill>
                  <a:schemeClr val="tx1"/>
                </a:solidFill>
              </a:rPr>
              <a:t>Need for parallel processing on hundreds of machines</a:t>
            </a:r>
          </a:p>
          <a:p>
            <a:pPr lvl="3">
              <a:buClr>
                <a:srgbClr val="F9B639"/>
              </a:buClr>
            </a:pPr>
            <a:r>
              <a:rPr lang="en-US" dirty="0" smtClean="0">
                <a:solidFill>
                  <a:schemeClr val="tx1"/>
                </a:solidFill>
              </a:rPr>
              <a:t>ETL can not complete with in a reasonable time</a:t>
            </a:r>
          </a:p>
          <a:p>
            <a:pPr lvl="3">
              <a:buClr>
                <a:srgbClr val="F9B639"/>
              </a:buClr>
            </a:pPr>
            <a:r>
              <a:rPr lang="en-US" dirty="0" smtClean="0">
                <a:solidFill>
                  <a:schemeClr val="tx1"/>
                </a:solidFill>
              </a:rPr>
              <a:t>Beyond 24hrs-never catch up</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cstate="print"/>
          <a:srcRect/>
          <a:stretch>
            <a:fillRect/>
          </a:stretch>
        </p:blipFill>
        <p:spPr bwMode="auto">
          <a:xfrm>
            <a:off x="0" y="596900"/>
            <a:ext cx="8839200" cy="6261100"/>
          </a:xfrm>
          <a:prstGeom prst="rect">
            <a:avLst/>
          </a:prstGeom>
          <a:noFill/>
          <a:ln w="9525">
            <a:noFill/>
            <a:miter lim="800000"/>
            <a:headEnd/>
            <a:tailEnd/>
          </a:ln>
        </p:spPr>
      </p:pic>
      <p:sp>
        <p:nvSpPr>
          <p:cNvPr id="3" name="TextBox 2"/>
          <p:cNvSpPr txBox="1"/>
          <p:nvPr/>
        </p:nvSpPr>
        <p:spPr>
          <a:xfrm>
            <a:off x="304800" y="152400"/>
            <a:ext cx="2400016" cy="369332"/>
          </a:xfrm>
          <a:prstGeom prst="rect">
            <a:avLst/>
          </a:prstGeom>
          <a:noFill/>
        </p:spPr>
        <p:txBody>
          <a:bodyPr wrap="none" rtlCol="0">
            <a:spAutoFit/>
          </a:bodyPr>
          <a:lstStyle/>
          <a:p>
            <a:r>
              <a:rPr lang="en-US" b="1" dirty="0" smtClean="0"/>
              <a:t>Anatomy of file read</a:t>
            </a:r>
            <a:endParaRPr lang="en-US" b="1"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cstate="print"/>
          <a:srcRect/>
          <a:stretch>
            <a:fillRect/>
          </a:stretch>
        </p:blipFill>
        <p:spPr bwMode="auto">
          <a:xfrm>
            <a:off x="152400" y="762000"/>
            <a:ext cx="8731193" cy="6096000"/>
          </a:xfrm>
          <a:prstGeom prst="rect">
            <a:avLst/>
          </a:prstGeom>
          <a:noFill/>
          <a:ln w="9525">
            <a:noFill/>
            <a:miter lim="800000"/>
            <a:headEnd/>
            <a:tailEnd/>
          </a:ln>
        </p:spPr>
      </p:pic>
      <p:sp>
        <p:nvSpPr>
          <p:cNvPr id="3" name="TextBox 2"/>
          <p:cNvSpPr txBox="1"/>
          <p:nvPr/>
        </p:nvSpPr>
        <p:spPr>
          <a:xfrm>
            <a:off x="304800" y="152400"/>
            <a:ext cx="2483372" cy="646331"/>
          </a:xfrm>
          <a:prstGeom prst="rect">
            <a:avLst/>
          </a:prstGeom>
          <a:noFill/>
        </p:spPr>
        <p:txBody>
          <a:bodyPr wrap="none" rtlCol="0">
            <a:spAutoFit/>
          </a:bodyPr>
          <a:lstStyle/>
          <a:p>
            <a:r>
              <a:rPr lang="en-US" b="1" dirty="0" smtClean="0"/>
              <a:t>Anatomy of file write</a:t>
            </a:r>
          </a:p>
          <a:p>
            <a:endParaRPr lang="en-US" b="1"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239000" cy="670560"/>
          </a:xfrm>
        </p:spPr>
        <p:txBody>
          <a:bodyPr/>
          <a:lstStyle/>
          <a:p>
            <a:r>
              <a:rPr lang="en-US" dirty="0" smtClean="0"/>
              <a:t>Replica placement strategy</a:t>
            </a:r>
            <a:endParaRPr lang="en-US" dirty="0"/>
          </a:p>
        </p:txBody>
      </p:sp>
      <p:sp>
        <p:nvSpPr>
          <p:cNvPr id="3" name="Content Placeholder 2"/>
          <p:cNvSpPr>
            <a:spLocks noGrp="1"/>
          </p:cNvSpPr>
          <p:nvPr>
            <p:ph idx="1"/>
          </p:nvPr>
        </p:nvSpPr>
        <p:spPr>
          <a:xfrm>
            <a:off x="457200" y="1066800"/>
            <a:ext cx="7239000" cy="5388936"/>
          </a:xfrm>
        </p:spPr>
        <p:txBody>
          <a:bodyPr/>
          <a:lstStyle/>
          <a:p>
            <a:r>
              <a:rPr lang="en-US" dirty="0" smtClean="0"/>
              <a:t>First replica is placed on the same node</a:t>
            </a:r>
          </a:p>
          <a:p>
            <a:r>
              <a:rPr lang="en-US" dirty="0" smtClean="0"/>
              <a:t>Second replica on a node that is present on different rack</a:t>
            </a:r>
          </a:p>
          <a:p>
            <a:r>
              <a:rPr lang="en-US" dirty="0" smtClean="0"/>
              <a:t>Third replica on the same rack as second but different node in the rack</a:t>
            </a:r>
          </a:p>
          <a:p>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cstate="print"/>
          <a:srcRect/>
          <a:stretch>
            <a:fillRect/>
          </a:stretch>
        </p:blipFill>
        <p:spPr bwMode="auto">
          <a:xfrm>
            <a:off x="990600" y="609600"/>
            <a:ext cx="6453188" cy="531801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239000" cy="762000"/>
          </a:xfrm>
        </p:spPr>
        <p:txBody>
          <a:bodyPr>
            <a:normAutofit fontScale="90000"/>
          </a:bodyPr>
          <a:lstStyle/>
          <a:p>
            <a:r>
              <a:rPr lang="en-US" dirty="0" smtClean="0"/>
              <a:t>PROCESSING DATA WITH HADOOP</a:t>
            </a:r>
            <a:endParaRPr lang="en-US" dirty="0"/>
          </a:p>
        </p:txBody>
      </p:sp>
      <p:sp>
        <p:nvSpPr>
          <p:cNvPr id="3" name="Content Placeholder 2"/>
          <p:cNvSpPr>
            <a:spLocks noGrp="1"/>
          </p:cNvSpPr>
          <p:nvPr>
            <p:ph idx="1"/>
          </p:nvPr>
        </p:nvSpPr>
        <p:spPr>
          <a:xfrm>
            <a:off x="457200" y="838200"/>
            <a:ext cx="7239000" cy="5617536"/>
          </a:xfrm>
        </p:spPr>
        <p:txBody>
          <a:bodyPr>
            <a:normAutofit/>
          </a:bodyPr>
          <a:lstStyle/>
          <a:p>
            <a:r>
              <a:rPr lang="en-US" dirty="0" err="1" smtClean="0"/>
              <a:t>MapReduce</a:t>
            </a:r>
            <a:r>
              <a:rPr lang="en-US" dirty="0" smtClean="0"/>
              <a:t> programming  helps to process massive amounts of data in parallel</a:t>
            </a:r>
          </a:p>
          <a:p>
            <a:r>
              <a:rPr lang="en-US" dirty="0" smtClean="0"/>
              <a:t>Input data set splits into independent chunks</a:t>
            </a:r>
          </a:p>
          <a:p>
            <a:r>
              <a:rPr lang="en-US" dirty="0" smtClean="0"/>
              <a:t>Map task</a:t>
            </a:r>
          </a:p>
          <a:p>
            <a:pPr lvl="1"/>
            <a:r>
              <a:rPr lang="en-US" dirty="0" smtClean="0">
                <a:solidFill>
                  <a:schemeClr val="tx1"/>
                </a:solidFill>
              </a:rPr>
              <a:t>(key, value) pair </a:t>
            </a:r>
          </a:p>
          <a:p>
            <a:pPr lvl="1"/>
            <a:r>
              <a:rPr lang="en-US" dirty="0" smtClean="0">
                <a:solidFill>
                  <a:schemeClr val="tx1"/>
                </a:solidFill>
              </a:rPr>
              <a:t>generates intermediate results</a:t>
            </a:r>
          </a:p>
          <a:p>
            <a:pPr lvl="1"/>
            <a:r>
              <a:rPr lang="en-US" dirty="0" smtClean="0">
                <a:solidFill>
                  <a:schemeClr val="tx1"/>
                </a:solidFill>
              </a:rPr>
              <a:t>automatically shuffle and sorted by the framework</a:t>
            </a:r>
          </a:p>
          <a:p>
            <a:r>
              <a:rPr lang="en-US" dirty="0" smtClean="0"/>
              <a:t>Reduce task-provides reduced output by combining the output of various </a:t>
            </a:r>
            <a:r>
              <a:rPr lang="en-US" dirty="0" err="1" smtClean="0"/>
              <a:t>mapers</a:t>
            </a:r>
            <a:endParaRPr lang="en-US" dirty="0" smtClean="0"/>
          </a:p>
          <a:p>
            <a:r>
              <a:rPr lang="en-US" dirty="0" smtClean="0"/>
              <a:t>Data Locality- performing map reduce tasks where the data is stored</a:t>
            </a:r>
          </a:p>
          <a:p>
            <a:pPr>
              <a:buNone/>
            </a:pPr>
            <a:endParaRPr lang="en-US"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cstate="print"/>
          <a:srcRect/>
          <a:stretch>
            <a:fillRect/>
          </a:stretch>
        </p:blipFill>
        <p:spPr bwMode="auto">
          <a:xfrm>
            <a:off x="304800" y="1524000"/>
            <a:ext cx="7419975" cy="31194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457200" y="685800"/>
            <a:ext cx="71628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reduce_algorithm.jpg"/>
          <p:cNvPicPr>
            <a:picLocks noChangeAspect="1"/>
          </p:cNvPicPr>
          <p:nvPr/>
        </p:nvPicPr>
        <p:blipFill>
          <a:blip r:embed="rId2"/>
          <a:stretch>
            <a:fillRect/>
          </a:stretch>
        </p:blipFill>
        <p:spPr>
          <a:xfrm>
            <a:off x="304800" y="533400"/>
            <a:ext cx="7467600" cy="6022258"/>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594360"/>
          </a:xfrm>
        </p:spPr>
        <p:txBody>
          <a:bodyPr/>
          <a:lstStyle/>
          <a:p>
            <a:r>
              <a:rPr lang="en-US" dirty="0" smtClean="0"/>
              <a:t>How does </a:t>
            </a:r>
            <a:r>
              <a:rPr lang="en-US" dirty="0" err="1" smtClean="0"/>
              <a:t>mapreduce</a:t>
            </a:r>
            <a:r>
              <a:rPr lang="en-US" dirty="0" smtClean="0"/>
              <a:t> work?</a:t>
            </a:r>
            <a:endParaRPr lang="en-US" dirty="0"/>
          </a:p>
        </p:txBody>
      </p:sp>
      <p:pic>
        <p:nvPicPr>
          <p:cNvPr id="5" name="Picture 2"/>
          <p:cNvPicPr>
            <a:picLocks noGrp="1" noChangeAspect="1" noChangeArrowheads="1"/>
          </p:cNvPicPr>
          <p:nvPr>
            <p:ph idx="1"/>
          </p:nvPr>
        </p:nvPicPr>
        <p:blipFill>
          <a:blip r:embed="rId2" cstate="print"/>
          <a:srcRect/>
          <a:stretch>
            <a:fillRect/>
          </a:stretch>
        </p:blipFill>
        <p:spPr bwMode="auto">
          <a:xfrm>
            <a:off x="457200" y="1295400"/>
            <a:ext cx="7620000" cy="556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2" cstate="print"/>
          <a:srcRect/>
          <a:stretch>
            <a:fillRect/>
          </a:stretch>
        </p:blipFill>
        <p:spPr bwMode="auto">
          <a:xfrm>
            <a:off x="0" y="304800"/>
            <a:ext cx="7951678" cy="640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4"/>
          <p:cNvSpPr>
            <a:spLocks noGrp="1" noChangeArrowheads="1"/>
          </p:cNvSpPr>
          <p:nvPr>
            <p:ph type="title"/>
          </p:nvPr>
        </p:nvSpPr>
        <p:spPr>
          <a:xfrm>
            <a:off x="228600" y="228600"/>
            <a:ext cx="8763000" cy="1219200"/>
          </a:xfrm>
        </p:spPr>
        <p:txBody>
          <a:bodyPr lIns="0" rIns="0">
            <a:normAutofit fontScale="90000"/>
          </a:bodyPr>
          <a:lstStyle/>
          <a:p>
            <a:pPr fontAlgn="auto">
              <a:spcAft>
                <a:spcPts val="0"/>
              </a:spcAft>
              <a:defRPr/>
            </a:pPr>
            <a:r>
              <a:rPr lang="en-US" u="sng" dirty="0" smtClean="0"/>
              <a:t/>
            </a:r>
            <a:br>
              <a:rPr lang="en-US" u="sng" dirty="0" smtClean="0"/>
            </a:br>
            <a:r>
              <a:rPr lang="en-US" u="sng" dirty="0" smtClean="0"/>
              <a:t/>
            </a:r>
            <a:br>
              <a:rPr lang="en-US" u="sng" dirty="0" smtClean="0"/>
            </a:br>
            <a:r>
              <a:rPr lang="en-US" u="sng" dirty="0" smtClean="0"/>
              <a:t/>
            </a:r>
            <a:br>
              <a:rPr lang="en-US" u="sng" dirty="0" smtClean="0"/>
            </a:br>
            <a:r>
              <a:rPr lang="en-US" u="sng" dirty="0" smtClean="0"/>
              <a:t/>
            </a:r>
            <a:br>
              <a:rPr lang="en-US" u="sng" dirty="0" smtClean="0"/>
            </a:br>
            <a:r>
              <a:rPr lang="en-US" u="sng" dirty="0" smtClean="0"/>
              <a:t/>
            </a:r>
            <a:br>
              <a:rPr lang="en-US" u="sng" dirty="0" smtClean="0"/>
            </a:br>
            <a:r>
              <a:rPr lang="en-US" u="sng" dirty="0" smtClean="0"/>
              <a:t/>
            </a:r>
            <a:br>
              <a:rPr lang="en-US" u="sng" dirty="0" smtClean="0"/>
            </a:br>
            <a:r>
              <a:rPr lang="en-US" u="sng" dirty="0" smtClean="0"/>
              <a:t/>
            </a:r>
            <a:br>
              <a:rPr lang="en-US" u="sng" dirty="0" smtClean="0"/>
            </a:br>
            <a:r>
              <a:rPr lang="en-US" u="sng" dirty="0" smtClean="0"/>
              <a:t/>
            </a:r>
            <a:br>
              <a:rPr lang="en-US" u="sng" dirty="0" smtClean="0"/>
            </a:br>
            <a:r>
              <a:rPr lang="en-US" u="sng" dirty="0" smtClean="0"/>
              <a:t/>
            </a:r>
            <a:br>
              <a:rPr lang="en-US" u="sng" dirty="0" smtClean="0"/>
            </a:br>
            <a:r>
              <a:rPr lang="en-US" u="sng" dirty="0" smtClean="0"/>
              <a:t/>
            </a:r>
            <a:br>
              <a:rPr lang="en-US" u="sng" dirty="0" smtClean="0"/>
            </a:br>
            <a:r>
              <a:rPr lang="en-US" u="sng" dirty="0" smtClean="0"/>
              <a:t/>
            </a:r>
            <a:br>
              <a:rPr lang="en-US" u="sng" dirty="0" smtClean="0"/>
            </a:br>
            <a:r>
              <a:rPr lang="en-US" u="sng" dirty="0" smtClean="0">
                <a:solidFill>
                  <a:schemeClr val="accent1"/>
                </a:solidFill>
              </a:rPr>
              <a:t/>
            </a:r>
            <a:br>
              <a:rPr lang="en-US" u="sng" dirty="0" smtClean="0">
                <a:solidFill>
                  <a:schemeClr val="accent1"/>
                </a:solidFill>
              </a:rPr>
            </a:br>
            <a:r>
              <a:rPr lang="en-US" dirty="0" smtClean="0">
                <a:solidFill>
                  <a:schemeClr val="tx1">
                    <a:lumMod val="85000"/>
                    <a:lumOff val="15000"/>
                  </a:schemeClr>
                </a:solidFill>
              </a:rPr>
              <a:t>Big Data Every Where! </a:t>
            </a:r>
            <a:endParaRPr lang="en-US" dirty="0">
              <a:solidFill>
                <a:schemeClr val="tx1">
                  <a:lumMod val="85000"/>
                  <a:lumOff val="15000"/>
                </a:schemeClr>
              </a:solidFill>
            </a:endParaRPr>
          </a:p>
        </p:txBody>
      </p:sp>
      <p:sp>
        <p:nvSpPr>
          <p:cNvPr id="16387" name="Rectangle 2"/>
          <p:cNvSpPr>
            <a:spLocks noGrp="1" noChangeArrowheads="1"/>
          </p:cNvSpPr>
          <p:nvPr>
            <p:ph idx="1"/>
          </p:nvPr>
        </p:nvSpPr>
        <p:spPr>
          <a:xfrm>
            <a:off x="152400" y="1752600"/>
            <a:ext cx="8763000" cy="5334000"/>
          </a:xfrm>
        </p:spPr>
        <p:txBody>
          <a:bodyPr>
            <a:normAutofit/>
          </a:bodyPr>
          <a:lstStyle/>
          <a:p>
            <a:r>
              <a:rPr lang="en-US" dirty="0" smtClean="0"/>
              <a:t>Lots of data is being collected </a:t>
            </a:r>
            <a:br>
              <a:rPr lang="en-US" dirty="0" smtClean="0"/>
            </a:br>
            <a:r>
              <a:rPr lang="en-US" dirty="0" smtClean="0"/>
              <a:t>and warehoused </a:t>
            </a:r>
          </a:p>
          <a:p>
            <a:pPr lvl="1"/>
            <a:r>
              <a:rPr lang="en-US" dirty="0" smtClean="0">
                <a:solidFill>
                  <a:schemeClr val="tx1"/>
                </a:solidFill>
              </a:rPr>
              <a:t>Web data, e-commerce</a:t>
            </a:r>
          </a:p>
          <a:p>
            <a:pPr lvl="1"/>
            <a:r>
              <a:rPr lang="en-US" dirty="0" smtClean="0">
                <a:solidFill>
                  <a:schemeClr val="tx1"/>
                </a:solidFill>
              </a:rPr>
              <a:t>purchases at department/</a:t>
            </a:r>
            <a:br>
              <a:rPr lang="en-US" dirty="0" smtClean="0">
                <a:solidFill>
                  <a:schemeClr val="tx1"/>
                </a:solidFill>
              </a:rPr>
            </a:br>
            <a:r>
              <a:rPr lang="en-US" dirty="0" smtClean="0">
                <a:solidFill>
                  <a:schemeClr val="tx1"/>
                </a:solidFill>
              </a:rPr>
              <a:t>grocery stores</a:t>
            </a:r>
          </a:p>
          <a:p>
            <a:pPr lvl="1"/>
            <a:r>
              <a:rPr lang="en-US" dirty="0" smtClean="0">
                <a:solidFill>
                  <a:schemeClr val="tx1"/>
                </a:solidFill>
              </a:rPr>
              <a:t>Bank/Credit Card </a:t>
            </a:r>
            <a:br>
              <a:rPr lang="en-US" dirty="0" smtClean="0">
                <a:solidFill>
                  <a:schemeClr val="tx1"/>
                </a:solidFill>
              </a:rPr>
            </a:br>
            <a:r>
              <a:rPr lang="en-US" dirty="0" smtClean="0">
                <a:solidFill>
                  <a:schemeClr val="tx1"/>
                </a:solidFill>
              </a:rPr>
              <a:t>transactions</a:t>
            </a:r>
          </a:p>
          <a:p>
            <a:pPr lvl="1"/>
            <a:r>
              <a:rPr lang="en-US" dirty="0" smtClean="0">
                <a:solidFill>
                  <a:schemeClr val="tx1"/>
                </a:solidFill>
              </a:rPr>
              <a:t>Social Network</a:t>
            </a:r>
          </a:p>
        </p:txBody>
      </p:sp>
      <p:graphicFrame>
        <p:nvGraphicFramePr>
          <p:cNvPr id="16388" name="Object 3"/>
          <p:cNvGraphicFramePr>
            <a:graphicFrameLocks noChangeAspect="1"/>
          </p:cNvGraphicFramePr>
          <p:nvPr>
            <p:extLst>
              <p:ext uri="{D42A27DB-BD31-4B8C-83A1-F6EECF244321}">
                <p14:modId xmlns="" xmlns:p14="http://schemas.microsoft.com/office/powerpoint/2010/main" val="865742010"/>
              </p:ext>
            </p:extLst>
          </p:nvPr>
        </p:nvGraphicFramePr>
        <p:xfrm>
          <a:off x="5029200" y="4516438"/>
          <a:ext cx="2146300" cy="2341562"/>
        </p:xfrm>
        <a:graphic>
          <a:graphicData uri="http://schemas.openxmlformats.org/presentationml/2006/ole">
            <p:oleObj spid="_x0000_s22530" name="VISIO" r:id="rId4" imgW="2142744" imgH="2343912" progId="">
              <p:embed/>
            </p:oleObj>
          </a:graphicData>
        </a:graphic>
      </p:graphicFrame>
      <p:pic>
        <p:nvPicPr>
          <p:cNvPr id="16389" name="Picture 5" descr="story-3dimensional-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105400" y="1676400"/>
            <a:ext cx="1965325" cy="1417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6390" name="Object 6"/>
          <p:cNvGraphicFramePr>
            <a:graphicFrameLocks noChangeAspect="1"/>
          </p:cNvGraphicFramePr>
          <p:nvPr>
            <p:extLst>
              <p:ext uri="{D42A27DB-BD31-4B8C-83A1-F6EECF244321}">
                <p14:modId xmlns="" xmlns:p14="http://schemas.microsoft.com/office/powerpoint/2010/main" val="260444861"/>
              </p:ext>
            </p:extLst>
          </p:nvPr>
        </p:nvGraphicFramePr>
        <p:xfrm>
          <a:off x="4572000" y="3276600"/>
          <a:ext cx="1457926" cy="1447800"/>
        </p:xfrm>
        <a:graphic>
          <a:graphicData uri="http://schemas.openxmlformats.org/presentationml/2006/ole">
            <p:oleObj spid="_x0000_s22531" name="VISIO" r:id="rId6" imgW="617220" imgH="615696" progId="">
              <p:embed/>
            </p:oleObj>
          </a:graphicData>
        </a:graphic>
      </p:graphicFrame>
      <p:graphicFrame>
        <p:nvGraphicFramePr>
          <p:cNvPr id="16391" name="Object 7"/>
          <p:cNvGraphicFramePr>
            <a:graphicFrameLocks noChangeAspect="1"/>
          </p:cNvGraphicFramePr>
          <p:nvPr>
            <p:extLst>
              <p:ext uri="{D42A27DB-BD31-4B8C-83A1-F6EECF244321}">
                <p14:modId xmlns="" xmlns:p14="http://schemas.microsoft.com/office/powerpoint/2010/main" val="221414651"/>
              </p:ext>
            </p:extLst>
          </p:nvPr>
        </p:nvGraphicFramePr>
        <p:xfrm>
          <a:off x="6248400" y="3276600"/>
          <a:ext cx="1196233" cy="983017"/>
        </p:xfrm>
        <a:graphic>
          <a:graphicData uri="http://schemas.openxmlformats.org/presentationml/2006/ole">
            <p:oleObj spid="_x0000_s22532" name="VISIO" r:id="rId7" imgW="806196" imgH="662940" progId="">
              <p:embed/>
            </p:oleObj>
          </a:graphicData>
        </a:graphic>
      </p:graphicFrame>
      <p:graphicFrame>
        <p:nvGraphicFramePr>
          <p:cNvPr id="16392" name="Object 8"/>
          <p:cNvGraphicFramePr>
            <a:graphicFrameLocks noChangeAspect="1"/>
          </p:cNvGraphicFramePr>
          <p:nvPr>
            <p:extLst>
              <p:ext uri="{D42A27DB-BD31-4B8C-83A1-F6EECF244321}">
                <p14:modId xmlns="" xmlns:p14="http://schemas.microsoft.com/office/powerpoint/2010/main" val="3527895407"/>
              </p:ext>
            </p:extLst>
          </p:nvPr>
        </p:nvGraphicFramePr>
        <p:xfrm>
          <a:off x="2971800" y="5105400"/>
          <a:ext cx="1485900" cy="1558925"/>
        </p:xfrm>
        <a:graphic>
          <a:graphicData uri="http://schemas.openxmlformats.org/presentationml/2006/ole">
            <p:oleObj spid="_x0000_s22533" name="VISIO" r:id="rId8" imgW="1661160" imgH="1748028" progId="">
              <p:embed/>
            </p:oleObj>
          </a:graphicData>
        </a:graphic>
      </p:graphicFrame>
    </p:spTree>
    <p:extLst>
      <p:ext uri="{BB962C8B-B14F-4D97-AF65-F5344CB8AC3E}">
        <p14:creationId xmlns="" xmlns:p14="http://schemas.microsoft.com/office/powerpoint/2010/main" val="34093386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518160"/>
          </a:xfrm>
        </p:spPr>
        <p:txBody>
          <a:bodyPr>
            <a:normAutofit fontScale="90000"/>
          </a:bodyPr>
          <a:lstStyle/>
          <a:p>
            <a:r>
              <a:rPr lang="en-US" dirty="0" smtClean="0"/>
              <a:t>Map reduce example</a:t>
            </a:r>
            <a:endParaRPr lang="en-US" dirty="0"/>
          </a:p>
        </p:txBody>
      </p:sp>
      <p:sp>
        <p:nvSpPr>
          <p:cNvPr id="3" name="Content Placeholder 2"/>
          <p:cNvSpPr>
            <a:spLocks noGrp="1"/>
          </p:cNvSpPr>
          <p:nvPr>
            <p:ph idx="1"/>
          </p:nvPr>
        </p:nvSpPr>
        <p:spPr/>
        <p:txBody>
          <a:bodyPr/>
          <a:lstStyle/>
          <a:p>
            <a:endParaRPr lang="en-US"/>
          </a:p>
        </p:txBody>
      </p:sp>
      <p:pic>
        <p:nvPicPr>
          <p:cNvPr id="44034" name="Picture 2"/>
          <p:cNvPicPr>
            <a:picLocks noChangeAspect="1" noChangeArrowheads="1"/>
          </p:cNvPicPr>
          <p:nvPr/>
        </p:nvPicPr>
        <p:blipFill>
          <a:blip r:embed="rId2" cstate="print"/>
          <a:srcRect/>
          <a:stretch>
            <a:fillRect/>
          </a:stretch>
        </p:blipFill>
        <p:spPr bwMode="auto">
          <a:xfrm>
            <a:off x="457200" y="914400"/>
            <a:ext cx="7286625" cy="5419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Word count map reduce program using java</a:t>
            </a:r>
            <a:endParaRPr lang="en-US" dirty="0"/>
          </a:p>
        </p:txBody>
      </p:sp>
      <p:sp>
        <p:nvSpPr>
          <p:cNvPr id="3" name="Content Placeholder 2"/>
          <p:cNvSpPr>
            <a:spLocks noGrp="1"/>
          </p:cNvSpPr>
          <p:nvPr>
            <p:ph idx="1"/>
          </p:nvPr>
        </p:nvSpPr>
        <p:spPr/>
        <p:txBody>
          <a:bodyPr/>
          <a:lstStyle/>
          <a:p>
            <a:r>
              <a:rPr lang="en-US" dirty="0" smtClean="0"/>
              <a:t>1.Driver class: specifies job configuration details</a:t>
            </a:r>
          </a:p>
          <a:p>
            <a:r>
              <a:rPr lang="en-US" dirty="0" smtClean="0"/>
              <a:t>2.Mapper class: Map Function</a:t>
            </a:r>
          </a:p>
          <a:p>
            <a:r>
              <a:rPr lang="en-US" dirty="0" smtClean="0"/>
              <a:t>3.Reducer class: Reduce Function</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914400" y="533400"/>
            <a:ext cx="6781800" cy="5922336"/>
          </a:xfrm>
        </p:spPr>
        <p:txBody>
          <a:bodyPr>
            <a:normAutofit lnSpcReduction="10000"/>
          </a:bodyPr>
          <a:lstStyle/>
          <a:p>
            <a:pPr>
              <a:buNone/>
            </a:pPr>
            <a:r>
              <a:rPr lang="en-IN" i="1" dirty="0" smtClean="0"/>
              <a:t>#!/</a:t>
            </a:r>
            <a:r>
              <a:rPr lang="en-IN" i="1" dirty="0" err="1" smtClean="0"/>
              <a:t>usr</a:t>
            </a:r>
            <a:r>
              <a:rPr lang="en-IN" i="1" dirty="0" smtClean="0"/>
              <a:t>/bin/</a:t>
            </a:r>
            <a:r>
              <a:rPr lang="en-IN" i="1" dirty="0" err="1" smtClean="0"/>
              <a:t>env</a:t>
            </a:r>
            <a:r>
              <a:rPr lang="en-IN" i="1" dirty="0" smtClean="0"/>
              <a:t> python</a:t>
            </a:r>
            <a:r>
              <a:rPr lang="en-IN" dirty="0" smtClean="0"/>
              <a:t> """mapper.py""" </a:t>
            </a:r>
          </a:p>
          <a:p>
            <a:pPr>
              <a:buNone/>
            </a:pPr>
            <a:r>
              <a:rPr lang="en-IN" dirty="0" smtClean="0"/>
              <a:t>import sys </a:t>
            </a:r>
          </a:p>
          <a:p>
            <a:pPr>
              <a:buNone/>
            </a:pPr>
            <a:r>
              <a:rPr lang="en-IN" i="1" dirty="0" smtClean="0"/>
              <a:t># input comes from STDIN (standard input)</a:t>
            </a:r>
            <a:r>
              <a:rPr lang="en-IN" dirty="0" smtClean="0"/>
              <a:t> </a:t>
            </a:r>
          </a:p>
          <a:p>
            <a:pPr>
              <a:buNone/>
            </a:pPr>
            <a:r>
              <a:rPr lang="en-IN" b="1" dirty="0" smtClean="0"/>
              <a:t>for</a:t>
            </a:r>
            <a:r>
              <a:rPr lang="en-IN" dirty="0" smtClean="0"/>
              <a:t> line </a:t>
            </a:r>
            <a:r>
              <a:rPr lang="en-IN" b="1" dirty="0" smtClean="0"/>
              <a:t>in</a:t>
            </a:r>
            <a:r>
              <a:rPr lang="en-IN" dirty="0" smtClean="0"/>
              <a:t> </a:t>
            </a:r>
            <a:r>
              <a:rPr lang="en-IN" dirty="0" err="1" smtClean="0"/>
              <a:t>sys</a:t>
            </a:r>
            <a:r>
              <a:rPr lang="en-IN" b="1" dirty="0" err="1" smtClean="0"/>
              <a:t>.</a:t>
            </a:r>
            <a:r>
              <a:rPr lang="en-IN" dirty="0" err="1" smtClean="0"/>
              <a:t>stdin</a:t>
            </a:r>
            <a:r>
              <a:rPr lang="en-IN" dirty="0" smtClean="0"/>
              <a:t>: </a:t>
            </a:r>
          </a:p>
          <a:p>
            <a:pPr>
              <a:buNone/>
            </a:pPr>
            <a:r>
              <a:rPr lang="en-IN" i="1" dirty="0" smtClean="0"/>
              <a:t># remove leading and trailing whitespace</a:t>
            </a:r>
            <a:r>
              <a:rPr lang="en-IN" dirty="0" smtClean="0"/>
              <a:t> </a:t>
            </a:r>
          </a:p>
          <a:p>
            <a:pPr lvl="1">
              <a:buNone/>
            </a:pPr>
            <a:r>
              <a:rPr lang="en-IN" dirty="0" smtClean="0"/>
              <a:t>line </a:t>
            </a:r>
            <a:r>
              <a:rPr lang="en-IN" b="1" dirty="0" smtClean="0"/>
              <a:t>=</a:t>
            </a:r>
            <a:r>
              <a:rPr lang="en-IN" dirty="0" smtClean="0"/>
              <a:t> </a:t>
            </a:r>
            <a:r>
              <a:rPr lang="en-IN" dirty="0" err="1" smtClean="0"/>
              <a:t>line</a:t>
            </a:r>
            <a:r>
              <a:rPr lang="en-IN" b="1" dirty="0" err="1" smtClean="0"/>
              <a:t>.</a:t>
            </a:r>
            <a:r>
              <a:rPr lang="en-IN" dirty="0" err="1" smtClean="0"/>
              <a:t>strip</a:t>
            </a:r>
            <a:r>
              <a:rPr lang="en-IN" dirty="0" smtClean="0"/>
              <a:t>() </a:t>
            </a:r>
          </a:p>
          <a:p>
            <a:pPr lvl="1">
              <a:buNone/>
            </a:pPr>
            <a:r>
              <a:rPr lang="en-IN" i="1" dirty="0" smtClean="0"/>
              <a:t># split the line into words</a:t>
            </a:r>
          </a:p>
          <a:p>
            <a:pPr lvl="1">
              <a:buNone/>
            </a:pPr>
            <a:r>
              <a:rPr lang="en-IN" dirty="0" smtClean="0"/>
              <a:t> words </a:t>
            </a:r>
            <a:r>
              <a:rPr lang="en-IN" b="1" dirty="0" smtClean="0"/>
              <a:t>=</a:t>
            </a:r>
            <a:r>
              <a:rPr lang="en-IN" dirty="0" smtClean="0"/>
              <a:t> </a:t>
            </a:r>
            <a:r>
              <a:rPr lang="en-IN" dirty="0" err="1" smtClean="0"/>
              <a:t>line</a:t>
            </a:r>
            <a:r>
              <a:rPr lang="en-IN" b="1" dirty="0" err="1" smtClean="0"/>
              <a:t>.</a:t>
            </a:r>
            <a:r>
              <a:rPr lang="en-IN" dirty="0" err="1" smtClean="0"/>
              <a:t>split</a:t>
            </a:r>
            <a:r>
              <a:rPr lang="en-IN" dirty="0" smtClean="0"/>
              <a:t>() </a:t>
            </a:r>
          </a:p>
          <a:p>
            <a:pPr>
              <a:buNone/>
            </a:pPr>
            <a:r>
              <a:rPr lang="en-IN" sz="1600" i="1" dirty="0" smtClean="0"/>
              <a:t># increase counters</a:t>
            </a:r>
            <a:r>
              <a:rPr lang="en-IN" sz="1600" dirty="0" smtClean="0"/>
              <a:t> </a:t>
            </a:r>
            <a:r>
              <a:rPr lang="en-IN" sz="1600" b="1" dirty="0" smtClean="0"/>
              <a:t>for</a:t>
            </a:r>
            <a:r>
              <a:rPr lang="en-IN" sz="1600" dirty="0" smtClean="0"/>
              <a:t> word </a:t>
            </a:r>
            <a:r>
              <a:rPr lang="en-IN" sz="1600" b="1" dirty="0" smtClean="0"/>
              <a:t>in</a:t>
            </a:r>
            <a:r>
              <a:rPr lang="en-IN" sz="1600" dirty="0" smtClean="0"/>
              <a:t> words: </a:t>
            </a:r>
          </a:p>
          <a:p>
            <a:pPr>
              <a:buNone/>
            </a:pPr>
            <a:r>
              <a:rPr lang="en-IN" sz="1600" i="1" dirty="0" smtClean="0"/>
              <a:t># write the results to STDOUT (standard output);</a:t>
            </a:r>
            <a:r>
              <a:rPr lang="en-IN" sz="1600" dirty="0" smtClean="0"/>
              <a:t> </a:t>
            </a:r>
          </a:p>
          <a:p>
            <a:pPr>
              <a:buNone/>
            </a:pPr>
            <a:r>
              <a:rPr lang="en-IN" sz="1600" i="1" dirty="0" smtClean="0"/>
              <a:t># what we output here will be the input for the</a:t>
            </a:r>
            <a:r>
              <a:rPr lang="en-IN" sz="1600" dirty="0" smtClean="0"/>
              <a:t> </a:t>
            </a:r>
          </a:p>
          <a:p>
            <a:pPr>
              <a:buNone/>
            </a:pPr>
            <a:r>
              <a:rPr lang="en-IN" sz="1600" i="1" dirty="0" smtClean="0"/>
              <a:t># Reduce step, i.e. the input for reducer.py</a:t>
            </a:r>
            <a:r>
              <a:rPr lang="en-IN" sz="1600" dirty="0" smtClean="0"/>
              <a:t> </a:t>
            </a:r>
            <a:r>
              <a:rPr lang="en-IN" sz="1600" i="1" dirty="0" smtClean="0"/>
              <a:t>#</a:t>
            </a:r>
            <a:r>
              <a:rPr lang="en-IN" sz="1600" dirty="0" smtClean="0"/>
              <a:t> </a:t>
            </a:r>
          </a:p>
          <a:p>
            <a:pPr>
              <a:buNone/>
            </a:pPr>
            <a:r>
              <a:rPr lang="en-IN" sz="1600" i="1" dirty="0" smtClean="0"/>
              <a:t># tab-delimited; the trivial word count is 1</a:t>
            </a:r>
            <a:r>
              <a:rPr lang="en-IN" sz="1600" dirty="0" smtClean="0"/>
              <a:t> </a:t>
            </a:r>
          </a:p>
          <a:p>
            <a:pPr>
              <a:buNone/>
            </a:pPr>
            <a:r>
              <a:rPr lang="en-US" b="1" dirty="0" smtClean="0"/>
              <a:t>for word in words:</a:t>
            </a:r>
            <a:endParaRPr lang="en-IN" b="1" dirty="0" smtClean="0"/>
          </a:p>
          <a:p>
            <a:pPr lvl="1">
              <a:buNone/>
            </a:pPr>
            <a:r>
              <a:rPr lang="en-IN" b="1" dirty="0" smtClean="0"/>
              <a:t>print</a:t>
            </a:r>
            <a:r>
              <a:rPr lang="en-IN" dirty="0" smtClean="0"/>
              <a:t> '%s\</a:t>
            </a:r>
            <a:r>
              <a:rPr lang="en-IN" dirty="0" err="1" smtClean="0"/>
              <a:t>t%s</a:t>
            </a:r>
            <a:r>
              <a:rPr lang="en-IN" dirty="0" smtClean="0"/>
              <a:t>' </a:t>
            </a:r>
            <a:r>
              <a:rPr lang="en-IN" b="1" dirty="0" smtClean="0"/>
              <a:t>%</a:t>
            </a:r>
            <a:r>
              <a:rPr lang="en-IN" dirty="0" smtClean="0"/>
              <a:t> (word, 1)</a:t>
            </a:r>
            <a:endParaRPr lang="en-IN"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7239000" cy="6074736"/>
          </a:xfrm>
        </p:spPr>
        <p:txBody>
          <a:bodyPr>
            <a:normAutofit fontScale="40000" lnSpcReduction="20000"/>
          </a:bodyPr>
          <a:lstStyle/>
          <a:p>
            <a:pPr>
              <a:buNone/>
            </a:pPr>
            <a:r>
              <a:rPr lang="en-IN" i="1" dirty="0" smtClean="0"/>
              <a:t>#!/</a:t>
            </a:r>
            <a:r>
              <a:rPr lang="en-IN" i="1" dirty="0" err="1" smtClean="0"/>
              <a:t>usr</a:t>
            </a:r>
            <a:r>
              <a:rPr lang="en-IN" i="1" dirty="0" smtClean="0"/>
              <a:t>/bin/</a:t>
            </a:r>
            <a:r>
              <a:rPr lang="en-IN" i="1" dirty="0" err="1" smtClean="0"/>
              <a:t>env</a:t>
            </a:r>
            <a:r>
              <a:rPr lang="en-IN" i="1" dirty="0" smtClean="0"/>
              <a:t> python</a:t>
            </a:r>
            <a:r>
              <a:rPr lang="en-IN" dirty="0" smtClean="0"/>
              <a:t> """reducer.py""" </a:t>
            </a:r>
          </a:p>
          <a:p>
            <a:pPr>
              <a:buNone/>
            </a:pPr>
            <a:r>
              <a:rPr lang="en-IN" dirty="0" smtClean="0"/>
              <a:t>from operator import </a:t>
            </a:r>
            <a:r>
              <a:rPr lang="en-IN" dirty="0" err="1" smtClean="0"/>
              <a:t>itemgetter</a:t>
            </a:r>
            <a:r>
              <a:rPr lang="en-IN" dirty="0" smtClean="0"/>
              <a:t> </a:t>
            </a:r>
          </a:p>
          <a:p>
            <a:pPr>
              <a:buNone/>
            </a:pPr>
            <a:r>
              <a:rPr lang="en-IN" dirty="0" smtClean="0"/>
              <a:t>import sys</a:t>
            </a:r>
          </a:p>
          <a:p>
            <a:pPr>
              <a:buNone/>
            </a:pPr>
            <a:r>
              <a:rPr lang="en-IN" dirty="0" smtClean="0"/>
              <a:t> </a:t>
            </a:r>
            <a:r>
              <a:rPr lang="en-IN" dirty="0" err="1" smtClean="0"/>
              <a:t>current_word</a:t>
            </a:r>
            <a:r>
              <a:rPr lang="en-IN" dirty="0" smtClean="0"/>
              <a:t> </a:t>
            </a:r>
            <a:r>
              <a:rPr lang="en-IN" b="1" dirty="0" smtClean="0"/>
              <a:t>=</a:t>
            </a:r>
            <a:r>
              <a:rPr lang="en-IN" dirty="0" smtClean="0"/>
              <a:t> None </a:t>
            </a:r>
          </a:p>
          <a:p>
            <a:pPr>
              <a:buNone/>
            </a:pPr>
            <a:r>
              <a:rPr lang="en-IN" dirty="0" err="1" smtClean="0"/>
              <a:t>current_count</a:t>
            </a:r>
            <a:r>
              <a:rPr lang="en-IN" dirty="0" smtClean="0"/>
              <a:t> </a:t>
            </a:r>
            <a:r>
              <a:rPr lang="en-IN" b="1" dirty="0" smtClean="0"/>
              <a:t>=</a:t>
            </a:r>
            <a:r>
              <a:rPr lang="en-IN" dirty="0" smtClean="0"/>
              <a:t> 0 </a:t>
            </a:r>
          </a:p>
          <a:p>
            <a:pPr>
              <a:buNone/>
            </a:pPr>
            <a:r>
              <a:rPr lang="en-IN" dirty="0" smtClean="0"/>
              <a:t>word </a:t>
            </a:r>
            <a:r>
              <a:rPr lang="en-IN" b="1" dirty="0" smtClean="0"/>
              <a:t>=</a:t>
            </a:r>
            <a:r>
              <a:rPr lang="en-IN" dirty="0" smtClean="0"/>
              <a:t> None </a:t>
            </a:r>
          </a:p>
          <a:p>
            <a:pPr>
              <a:buNone/>
            </a:pPr>
            <a:r>
              <a:rPr lang="en-IN" i="1" dirty="0" smtClean="0"/>
              <a:t># input comes from STDIN</a:t>
            </a:r>
            <a:r>
              <a:rPr lang="en-IN" dirty="0" smtClean="0"/>
              <a:t> </a:t>
            </a:r>
          </a:p>
          <a:p>
            <a:pPr>
              <a:buNone/>
            </a:pPr>
            <a:r>
              <a:rPr lang="en-IN" b="1" dirty="0" smtClean="0"/>
              <a:t>for</a:t>
            </a:r>
            <a:r>
              <a:rPr lang="en-IN" dirty="0" smtClean="0"/>
              <a:t> line </a:t>
            </a:r>
            <a:r>
              <a:rPr lang="en-IN" b="1" dirty="0" smtClean="0"/>
              <a:t>in</a:t>
            </a:r>
            <a:r>
              <a:rPr lang="en-IN" dirty="0" smtClean="0"/>
              <a:t> </a:t>
            </a:r>
            <a:r>
              <a:rPr lang="en-IN" dirty="0" err="1" smtClean="0"/>
              <a:t>sys</a:t>
            </a:r>
            <a:r>
              <a:rPr lang="en-IN" b="1" dirty="0" err="1" smtClean="0"/>
              <a:t>.</a:t>
            </a:r>
            <a:r>
              <a:rPr lang="en-IN" dirty="0" err="1" smtClean="0"/>
              <a:t>stdin</a:t>
            </a:r>
            <a:r>
              <a:rPr lang="en-IN" dirty="0" smtClean="0"/>
              <a:t>: </a:t>
            </a:r>
          </a:p>
          <a:p>
            <a:pPr>
              <a:buNone/>
            </a:pPr>
            <a:r>
              <a:rPr lang="en-IN" i="1" dirty="0" smtClean="0"/>
              <a:t># remove leading and trailing whitespace</a:t>
            </a:r>
            <a:r>
              <a:rPr lang="en-IN" dirty="0" smtClean="0"/>
              <a:t> </a:t>
            </a:r>
          </a:p>
          <a:p>
            <a:pPr>
              <a:buNone/>
            </a:pPr>
            <a:r>
              <a:rPr lang="en-IN" dirty="0" smtClean="0"/>
              <a:t>	line </a:t>
            </a:r>
            <a:r>
              <a:rPr lang="en-IN" b="1" dirty="0" smtClean="0"/>
              <a:t>=</a:t>
            </a:r>
            <a:r>
              <a:rPr lang="en-IN" dirty="0" smtClean="0"/>
              <a:t> </a:t>
            </a:r>
            <a:r>
              <a:rPr lang="en-IN" dirty="0" err="1" smtClean="0"/>
              <a:t>line</a:t>
            </a:r>
            <a:r>
              <a:rPr lang="en-IN" b="1" dirty="0" err="1" smtClean="0"/>
              <a:t>.</a:t>
            </a:r>
            <a:r>
              <a:rPr lang="en-IN" dirty="0" err="1" smtClean="0"/>
              <a:t>strip</a:t>
            </a:r>
            <a:r>
              <a:rPr lang="en-IN" dirty="0" smtClean="0"/>
              <a:t>() </a:t>
            </a:r>
          </a:p>
          <a:p>
            <a:pPr>
              <a:buNone/>
            </a:pPr>
            <a:r>
              <a:rPr lang="en-IN" i="1" dirty="0" smtClean="0"/>
              <a:t># parse the input we got from mapper.py</a:t>
            </a:r>
            <a:r>
              <a:rPr lang="en-IN" dirty="0" smtClean="0"/>
              <a:t> </a:t>
            </a:r>
          </a:p>
          <a:p>
            <a:pPr>
              <a:buNone/>
            </a:pPr>
            <a:r>
              <a:rPr lang="en-IN" dirty="0" smtClean="0"/>
              <a:t>word, count </a:t>
            </a:r>
            <a:r>
              <a:rPr lang="en-IN" b="1" dirty="0" smtClean="0"/>
              <a:t>=</a:t>
            </a:r>
            <a:r>
              <a:rPr lang="en-IN" dirty="0" smtClean="0"/>
              <a:t> </a:t>
            </a:r>
            <a:r>
              <a:rPr lang="en-IN" dirty="0" err="1" smtClean="0"/>
              <a:t>line</a:t>
            </a:r>
            <a:r>
              <a:rPr lang="en-IN" b="1" dirty="0" err="1" smtClean="0"/>
              <a:t>.</a:t>
            </a:r>
            <a:r>
              <a:rPr lang="en-IN" dirty="0" err="1" smtClean="0"/>
              <a:t>split</a:t>
            </a:r>
            <a:r>
              <a:rPr lang="en-IN" dirty="0" smtClean="0"/>
              <a:t>('\t', 1) </a:t>
            </a:r>
          </a:p>
          <a:p>
            <a:pPr>
              <a:buNone/>
            </a:pPr>
            <a:r>
              <a:rPr lang="en-IN" i="1" dirty="0" smtClean="0"/>
              <a:t># convert count (currently a string) to </a:t>
            </a:r>
            <a:r>
              <a:rPr lang="en-IN" i="1" dirty="0" err="1" smtClean="0"/>
              <a:t>int</a:t>
            </a:r>
            <a:r>
              <a:rPr lang="en-IN" dirty="0" smtClean="0"/>
              <a:t> </a:t>
            </a:r>
          </a:p>
          <a:p>
            <a:pPr>
              <a:buNone/>
            </a:pPr>
            <a:r>
              <a:rPr lang="en-IN" b="1" dirty="0" smtClean="0"/>
              <a:t>	try</a:t>
            </a:r>
            <a:r>
              <a:rPr lang="en-IN" dirty="0" smtClean="0"/>
              <a:t>: </a:t>
            </a:r>
          </a:p>
          <a:p>
            <a:pPr>
              <a:buNone/>
            </a:pPr>
            <a:r>
              <a:rPr lang="en-IN" dirty="0" smtClean="0"/>
              <a:t>		count </a:t>
            </a:r>
            <a:r>
              <a:rPr lang="en-IN" b="1" dirty="0" smtClean="0"/>
              <a:t>=</a:t>
            </a:r>
            <a:r>
              <a:rPr lang="en-IN" dirty="0" smtClean="0"/>
              <a:t> </a:t>
            </a:r>
            <a:r>
              <a:rPr lang="en-IN" dirty="0" err="1" smtClean="0"/>
              <a:t>int</a:t>
            </a:r>
            <a:r>
              <a:rPr lang="en-IN" dirty="0" smtClean="0"/>
              <a:t>(count) </a:t>
            </a:r>
          </a:p>
          <a:p>
            <a:pPr>
              <a:buNone/>
            </a:pPr>
            <a:r>
              <a:rPr lang="en-IN" b="1" dirty="0" smtClean="0"/>
              <a:t>	except</a:t>
            </a:r>
            <a:r>
              <a:rPr lang="en-IN" dirty="0" smtClean="0"/>
              <a:t> </a:t>
            </a:r>
            <a:r>
              <a:rPr lang="en-IN" dirty="0" err="1" smtClean="0"/>
              <a:t>ValueError</a:t>
            </a:r>
            <a:r>
              <a:rPr lang="en-IN" dirty="0" smtClean="0"/>
              <a:t>: </a:t>
            </a:r>
          </a:p>
          <a:p>
            <a:pPr>
              <a:buNone/>
            </a:pPr>
            <a:r>
              <a:rPr lang="en-IN" i="1" dirty="0" smtClean="0"/>
              <a:t># count was not a number, so silently</a:t>
            </a:r>
            <a:r>
              <a:rPr lang="en-IN" dirty="0" smtClean="0"/>
              <a:t> </a:t>
            </a:r>
          </a:p>
          <a:p>
            <a:pPr>
              <a:buNone/>
            </a:pPr>
            <a:r>
              <a:rPr lang="en-IN" i="1" dirty="0" smtClean="0"/>
              <a:t># ignore/discard this line</a:t>
            </a:r>
            <a:r>
              <a:rPr lang="en-IN" dirty="0" smtClean="0"/>
              <a:t> </a:t>
            </a:r>
          </a:p>
          <a:p>
            <a:pPr>
              <a:buNone/>
            </a:pPr>
            <a:r>
              <a:rPr lang="en-IN" b="1" dirty="0" smtClean="0"/>
              <a:t>		continue</a:t>
            </a:r>
            <a:r>
              <a:rPr lang="en-IN" dirty="0" smtClean="0"/>
              <a:t> </a:t>
            </a:r>
          </a:p>
          <a:p>
            <a:pPr>
              <a:buNone/>
            </a:pPr>
            <a:r>
              <a:rPr lang="en-IN" i="1" dirty="0" smtClean="0"/>
              <a:t># this IF-switch only works because </a:t>
            </a:r>
            <a:r>
              <a:rPr lang="en-IN" i="1" dirty="0" err="1" smtClean="0"/>
              <a:t>Hadoop</a:t>
            </a:r>
            <a:r>
              <a:rPr lang="en-IN" i="1" dirty="0" smtClean="0"/>
              <a:t> sorts map output</a:t>
            </a:r>
            <a:r>
              <a:rPr lang="en-IN" dirty="0" smtClean="0"/>
              <a:t> </a:t>
            </a:r>
          </a:p>
          <a:p>
            <a:pPr>
              <a:buNone/>
            </a:pPr>
            <a:r>
              <a:rPr lang="en-IN" i="1" dirty="0" smtClean="0"/>
              <a:t># by key (here: word) before it is passed to the reducer</a:t>
            </a:r>
            <a:r>
              <a:rPr lang="en-IN" dirty="0" smtClean="0"/>
              <a:t> </a:t>
            </a:r>
          </a:p>
          <a:p>
            <a:pPr>
              <a:buNone/>
            </a:pPr>
            <a:r>
              <a:rPr lang="en-IN" b="1" dirty="0" smtClean="0"/>
              <a:t>	if</a:t>
            </a:r>
            <a:r>
              <a:rPr lang="en-IN" dirty="0" smtClean="0"/>
              <a:t> </a:t>
            </a:r>
            <a:r>
              <a:rPr lang="en-IN" dirty="0" err="1" smtClean="0"/>
              <a:t>current_word</a:t>
            </a:r>
            <a:r>
              <a:rPr lang="en-IN" dirty="0" smtClean="0"/>
              <a:t> </a:t>
            </a:r>
            <a:r>
              <a:rPr lang="en-IN" b="1" dirty="0" smtClean="0"/>
              <a:t>==</a:t>
            </a:r>
            <a:r>
              <a:rPr lang="en-IN" dirty="0" smtClean="0"/>
              <a:t> word: </a:t>
            </a:r>
          </a:p>
          <a:p>
            <a:pPr>
              <a:buNone/>
            </a:pPr>
            <a:r>
              <a:rPr lang="en-IN" dirty="0" smtClean="0"/>
              <a:t>		</a:t>
            </a:r>
            <a:r>
              <a:rPr lang="en-IN" dirty="0" err="1" smtClean="0"/>
              <a:t>current_count</a:t>
            </a:r>
            <a:r>
              <a:rPr lang="en-IN" dirty="0" smtClean="0"/>
              <a:t> </a:t>
            </a:r>
            <a:r>
              <a:rPr lang="en-IN" b="1" dirty="0" smtClean="0"/>
              <a:t>+=</a:t>
            </a:r>
            <a:r>
              <a:rPr lang="en-IN" dirty="0" smtClean="0"/>
              <a:t> count </a:t>
            </a:r>
          </a:p>
          <a:p>
            <a:pPr>
              <a:buNone/>
            </a:pPr>
            <a:r>
              <a:rPr lang="en-IN" b="1" dirty="0" smtClean="0"/>
              <a:t>	else</a:t>
            </a:r>
            <a:r>
              <a:rPr lang="en-IN" dirty="0" smtClean="0"/>
              <a:t>: </a:t>
            </a:r>
            <a:r>
              <a:rPr lang="en-IN" b="1" dirty="0" smtClean="0"/>
              <a:t>if</a:t>
            </a:r>
            <a:r>
              <a:rPr lang="en-IN" dirty="0" smtClean="0"/>
              <a:t> </a:t>
            </a:r>
            <a:r>
              <a:rPr lang="en-IN" dirty="0" err="1" smtClean="0"/>
              <a:t>current_word</a:t>
            </a:r>
            <a:r>
              <a:rPr lang="en-IN" dirty="0" smtClean="0"/>
              <a:t>: </a:t>
            </a:r>
          </a:p>
          <a:p>
            <a:pPr>
              <a:buNone/>
            </a:pPr>
            <a:r>
              <a:rPr lang="en-IN" i="1" dirty="0" smtClean="0"/>
              <a:t># write result to STDOUT</a:t>
            </a:r>
            <a:r>
              <a:rPr lang="en-IN" dirty="0" smtClean="0"/>
              <a:t> </a:t>
            </a:r>
          </a:p>
          <a:p>
            <a:pPr>
              <a:buNone/>
            </a:pPr>
            <a:r>
              <a:rPr lang="en-IN" b="1" dirty="0" smtClean="0"/>
              <a:t>		print</a:t>
            </a:r>
            <a:r>
              <a:rPr lang="en-IN" dirty="0" smtClean="0"/>
              <a:t> '%s\</a:t>
            </a:r>
            <a:r>
              <a:rPr lang="en-IN" dirty="0" err="1" smtClean="0"/>
              <a:t>t%s</a:t>
            </a:r>
            <a:r>
              <a:rPr lang="en-IN" dirty="0" smtClean="0"/>
              <a:t>' </a:t>
            </a:r>
            <a:r>
              <a:rPr lang="en-IN" b="1" dirty="0" smtClean="0"/>
              <a:t>%</a:t>
            </a:r>
            <a:r>
              <a:rPr lang="en-IN" dirty="0" smtClean="0"/>
              <a:t> (</a:t>
            </a:r>
            <a:r>
              <a:rPr lang="en-IN" dirty="0" err="1" smtClean="0"/>
              <a:t>current_word</a:t>
            </a:r>
            <a:r>
              <a:rPr lang="en-IN" dirty="0" smtClean="0"/>
              <a:t>, </a:t>
            </a:r>
            <a:r>
              <a:rPr lang="en-IN" dirty="0" err="1" smtClean="0"/>
              <a:t>current_count</a:t>
            </a:r>
            <a:r>
              <a:rPr lang="en-IN" dirty="0" smtClean="0"/>
              <a:t>) </a:t>
            </a:r>
          </a:p>
          <a:p>
            <a:pPr>
              <a:buNone/>
            </a:pPr>
            <a:r>
              <a:rPr lang="en-IN" dirty="0" smtClean="0"/>
              <a:t>	</a:t>
            </a:r>
            <a:r>
              <a:rPr lang="en-IN" dirty="0" err="1" smtClean="0"/>
              <a:t>current_count</a:t>
            </a:r>
            <a:r>
              <a:rPr lang="en-IN" dirty="0" smtClean="0"/>
              <a:t> </a:t>
            </a:r>
            <a:r>
              <a:rPr lang="en-IN" b="1" dirty="0" smtClean="0"/>
              <a:t>=</a:t>
            </a:r>
            <a:r>
              <a:rPr lang="en-IN" dirty="0" smtClean="0"/>
              <a:t> count </a:t>
            </a:r>
          </a:p>
          <a:p>
            <a:pPr>
              <a:buNone/>
            </a:pPr>
            <a:r>
              <a:rPr lang="en-IN" dirty="0" smtClean="0"/>
              <a:t>	</a:t>
            </a:r>
            <a:r>
              <a:rPr lang="en-IN" dirty="0" err="1" smtClean="0"/>
              <a:t>current_word</a:t>
            </a:r>
            <a:r>
              <a:rPr lang="en-IN" dirty="0" smtClean="0"/>
              <a:t> </a:t>
            </a:r>
            <a:r>
              <a:rPr lang="en-IN" b="1" dirty="0" smtClean="0"/>
              <a:t>=</a:t>
            </a:r>
            <a:r>
              <a:rPr lang="en-IN" dirty="0" smtClean="0"/>
              <a:t> word </a:t>
            </a:r>
          </a:p>
          <a:p>
            <a:pPr>
              <a:buNone/>
            </a:pPr>
            <a:r>
              <a:rPr lang="en-IN" i="1" dirty="0" smtClean="0"/>
              <a:t># do not forget to output the last word if needed!</a:t>
            </a:r>
            <a:r>
              <a:rPr lang="en-IN" dirty="0" smtClean="0"/>
              <a:t> </a:t>
            </a:r>
            <a:endParaRPr lang="en-IN" smtClean="0"/>
          </a:p>
          <a:p>
            <a:pPr>
              <a:buNone/>
            </a:pPr>
            <a:r>
              <a:rPr lang="en-IN" b="1" smtClean="0"/>
              <a:t>if</a:t>
            </a:r>
            <a:r>
              <a:rPr lang="en-IN" smtClean="0"/>
              <a:t> </a:t>
            </a:r>
            <a:r>
              <a:rPr lang="en-IN" dirty="0" err="1" smtClean="0"/>
              <a:t>current_word</a:t>
            </a:r>
            <a:r>
              <a:rPr lang="en-IN" dirty="0" smtClean="0"/>
              <a:t> </a:t>
            </a:r>
            <a:r>
              <a:rPr lang="en-IN" b="1" dirty="0" smtClean="0"/>
              <a:t>==</a:t>
            </a:r>
            <a:r>
              <a:rPr lang="en-IN" dirty="0" smtClean="0"/>
              <a:t> word: </a:t>
            </a:r>
            <a:r>
              <a:rPr lang="en-IN" b="1" dirty="0" smtClean="0"/>
              <a:t>print</a:t>
            </a:r>
            <a:r>
              <a:rPr lang="en-IN" dirty="0" smtClean="0"/>
              <a:t> '%s\</a:t>
            </a:r>
            <a:r>
              <a:rPr lang="en-IN" dirty="0" err="1" smtClean="0"/>
              <a:t>t%s</a:t>
            </a:r>
            <a:r>
              <a:rPr lang="en-IN" dirty="0" smtClean="0"/>
              <a:t>' </a:t>
            </a:r>
            <a:r>
              <a:rPr lang="en-IN" b="1" dirty="0" smtClean="0"/>
              <a:t>%</a:t>
            </a:r>
            <a:r>
              <a:rPr lang="en-IN" dirty="0" smtClean="0"/>
              <a:t> (</a:t>
            </a:r>
            <a:r>
              <a:rPr lang="en-IN" dirty="0" err="1" smtClean="0"/>
              <a:t>current_word</a:t>
            </a:r>
            <a:r>
              <a:rPr lang="en-IN" dirty="0" smtClean="0"/>
              <a:t>, </a:t>
            </a:r>
            <a:r>
              <a:rPr lang="en-IN" dirty="0" err="1" smtClean="0"/>
              <a:t>current_count</a:t>
            </a:r>
            <a:r>
              <a:rPr lang="en-IN" dirty="0" smtClean="0"/>
              <a:t>)</a:t>
            </a:r>
            <a:endParaRPr lang="en-I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cstate="print"/>
          <a:srcRect/>
          <a:stretch>
            <a:fillRect/>
          </a:stretch>
        </p:blipFill>
        <p:spPr bwMode="auto">
          <a:xfrm>
            <a:off x="304800" y="381000"/>
            <a:ext cx="7038975" cy="3048000"/>
          </a:xfrm>
          <a:prstGeom prst="rect">
            <a:avLst/>
          </a:prstGeom>
          <a:noFill/>
          <a:ln w="9525">
            <a:noFill/>
            <a:miter lim="800000"/>
            <a:headEnd/>
            <a:tailEnd/>
          </a:ln>
        </p:spPr>
      </p:pic>
      <p:pic>
        <p:nvPicPr>
          <p:cNvPr id="46083" name="Picture 3"/>
          <p:cNvPicPr>
            <a:picLocks noChangeAspect="1" noChangeArrowheads="1"/>
          </p:cNvPicPr>
          <p:nvPr/>
        </p:nvPicPr>
        <p:blipFill>
          <a:blip r:embed="rId3" cstate="print"/>
          <a:srcRect/>
          <a:stretch>
            <a:fillRect/>
          </a:stretch>
        </p:blipFill>
        <p:spPr bwMode="auto">
          <a:xfrm>
            <a:off x="304800" y="3429000"/>
            <a:ext cx="7086600" cy="2819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cstate="print"/>
          <a:srcRect/>
          <a:stretch>
            <a:fillRect/>
          </a:stretch>
        </p:blipFill>
        <p:spPr bwMode="auto">
          <a:xfrm>
            <a:off x="304800" y="304800"/>
            <a:ext cx="7367588" cy="549745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228600" y="0"/>
            <a:ext cx="7239000" cy="609600"/>
          </a:xfrm>
        </p:spPr>
        <p:txBody>
          <a:bodyPr/>
          <a:lstStyle/>
          <a:p>
            <a:r>
              <a:rPr lang="en-US" dirty="0" smtClean="0">
                <a:solidFill>
                  <a:schemeClr val="accent1"/>
                </a:solidFill>
              </a:rPr>
              <a:t>How much data?</a:t>
            </a:r>
          </a:p>
        </p:txBody>
      </p:sp>
      <p:sp>
        <p:nvSpPr>
          <p:cNvPr id="10243" name="Content Placeholder 2"/>
          <p:cNvSpPr>
            <a:spLocks noGrp="1"/>
          </p:cNvSpPr>
          <p:nvPr>
            <p:ph idx="1"/>
          </p:nvPr>
        </p:nvSpPr>
        <p:spPr>
          <a:xfrm>
            <a:off x="152400" y="685800"/>
            <a:ext cx="7620000" cy="5867400"/>
          </a:xfrm>
        </p:spPr>
        <p:txBody>
          <a:bodyPr>
            <a:normAutofit fontScale="85000" lnSpcReduction="20000"/>
          </a:bodyPr>
          <a:lstStyle/>
          <a:p>
            <a:pPr algn="just"/>
            <a:r>
              <a:rPr lang="en-US" sz="2800" dirty="0" smtClean="0"/>
              <a:t>Every Day</a:t>
            </a:r>
          </a:p>
          <a:p>
            <a:pPr lvl="1" algn="just"/>
            <a:r>
              <a:rPr lang="en-US" sz="2500" dirty="0" smtClean="0">
                <a:solidFill>
                  <a:schemeClr val="tx1"/>
                </a:solidFill>
              </a:rPr>
              <a:t>NYSE(New York Stock Exchange) generates 1.5 billion shares and trade data</a:t>
            </a:r>
          </a:p>
          <a:p>
            <a:pPr lvl="1" algn="just"/>
            <a:r>
              <a:rPr lang="en-US" sz="2500" dirty="0" smtClean="0">
                <a:solidFill>
                  <a:schemeClr val="tx1"/>
                </a:solidFill>
              </a:rPr>
              <a:t>Face book stores 2.7 billion comments and Likes</a:t>
            </a:r>
          </a:p>
          <a:p>
            <a:pPr lvl="1" algn="just"/>
            <a:r>
              <a:rPr lang="en-US" sz="2500" dirty="0" smtClean="0">
                <a:solidFill>
                  <a:schemeClr val="tx1"/>
                </a:solidFill>
              </a:rPr>
              <a:t>Google processes about 24 </a:t>
            </a:r>
            <a:r>
              <a:rPr lang="en-US" sz="2500" dirty="0" err="1" smtClean="0">
                <a:solidFill>
                  <a:schemeClr val="tx1"/>
                </a:solidFill>
              </a:rPr>
              <a:t>peta</a:t>
            </a:r>
            <a:r>
              <a:rPr lang="en-US" sz="2500" dirty="0" smtClean="0">
                <a:solidFill>
                  <a:schemeClr val="tx1"/>
                </a:solidFill>
              </a:rPr>
              <a:t> bytes of data</a:t>
            </a:r>
          </a:p>
          <a:p>
            <a:pPr algn="just"/>
            <a:r>
              <a:rPr lang="en-US" sz="2800" dirty="0" smtClean="0"/>
              <a:t>Every Minute</a:t>
            </a:r>
          </a:p>
          <a:p>
            <a:pPr lvl="1" algn="just"/>
            <a:r>
              <a:rPr lang="en-US" sz="2500" dirty="0" smtClean="0">
                <a:solidFill>
                  <a:schemeClr val="tx1"/>
                </a:solidFill>
              </a:rPr>
              <a:t>Face book users shares nearly 2.5 million pieces of content</a:t>
            </a:r>
          </a:p>
          <a:p>
            <a:pPr lvl="1" algn="just"/>
            <a:r>
              <a:rPr lang="en-US" sz="2500" dirty="0" smtClean="0">
                <a:solidFill>
                  <a:schemeClr val="tx1"/>
                </a:solidFill>
              </a:rPr>
              <a:t>Twitter users tweet nearly 300,000times</a:t>
            </a:r>
          </a:p>
          <a:p>
            <a:pPr lvl="1" algn="just"/>
            <a:r>
              <a:rPr lang="en-US" sz="2500" dirty="0" err="1" smtClean="0">
                <a:solidFill>
                  <a:schemeClr val="tx1"/>
                </a:solidFill>
              </a:rPr>
              <a:t>Instagram</a:t>
            </a:r>
            <a:r>
              <a:rPr lang="en-US" sz="2500" dirty="0" smtClean="0">
                <a:solidFill>
                  <a:schemeClr val="tx1"/>
                </a:solidFill>
              </a:rPr>
              <a:t> users post nearly 220,000 new photos</a:t>
            </a:r>
          </a:p>
          <a:p>
            <a:pPr lvl="1" algn="just"/>
            <a:r>
              <a:rPr lang="en-US" sz="2500" dirty="0" err="1" smtClean="0">
                <a:solidFill>
                  <a:schemeClr val="tx1"/>
                </a:solidFill>
              </a:rPr>
              <a:t>Youtube</a:t>
            </a:r>
            <a:r>
              <a:rPr lang="en-US" sz="2500" dirty="0" smtClean="0">
                <a:solidFill>
                  <a:schemeClr val="tx1"/>
                </a:solidFill>
              </a:rPr>
              <a:t> users upload 72 hours of new video content</a:t>
            </a:r>
          </a:p>
          <a:p>
            <a:pPr lvl="1" algn="just"/>
            <a:r>
              <a:rPr lang="en-US" sz="2500" dirty="0" smtClean="0">
                <a:solidFill>
                  <a:schemeClr val="tx1"/>
                </a:solidFill>
              </a:rPr>
              <a:t>Apple users download nearly 50,000 apps</a:t>
            </a:r>
          </a:p>
          <a:p>
            <a:pPr lvl="1" algn="just"/>
            <a:r>
              <a:rPr lang="en-US" sz="2500" dirty="0" smtClean="0">
                <a:solidFill>
                  <a:schemeClr val="tx1"/>
                </a:solidFill>
              </a:rPr>
              <a:t>Email users send over 200 million messages</a:t>
            </a:r>
          </a:p>
          <a:p>
            <a:pPr lvl="1" algn="just"/>
            <a:r>
              <a:rPr lang="en-US" sz="2500" dirty="0" smtClean="0">
                <a:solidFill>
                  <a:schemeClr val="tx1"/>
                </a:solidFill>
              </a:rPr>
              <a:t>Amazon generates over $80,000 in online sales</a:t>
            </a:r>
          </a:p>
          <a:p>
            <a:pPr lvl="1" algn="just"/>
            <a:r>
              <a:rPr lang="en-US" sz="2500" dirty="0" smtClean="0">
                <a:solidFill>
                  <a:schemeClr val="tx1"/>
                </a:solidFill>
              </a:rPr>
              <a:t>Google receives over 4million search queries</a:t>
            </a:r>
          </a:p>
          <a:p>
            <a:pPr algn="just"/>
            <a:r>
              <a:rPr lang="en-US" sz="2800" dirty="0" smtClean="0"/>
              <a:t>Every second</a:t>
            </a:r>
          </a:p>
          <a:p>
            <a:pPr lvl="1" algn="just"/>
            <a:r>
              <a:rPr lang="en-US" sz="2500" dirty="0" smtClean="0">
                <a:solidFill>
                  <a:schemeClr val="tx1"/>
                </a:solidFill>
              </a:rPr>
              <a:t>Banking applications process more than 10,000 credit card transactions</a:t>
            </a:r>
          </a:p>
          <a:p>
            <a:pPr>
              <a:buNone/>
            </a:pPr>
            <a:endParaRPr lang="en-US" dirty="0" smtClean="0"/>
          </a:p>
          <a:p>
            <a:endParaRPr lang="en-US" dirty="0" smtClean="0"/>
          </a:p>
          <a:p>
            <a:endParaRPr lang="en-US" dirty="0" smtClean="0"/>
          </a:p>
          <a:p>
            <a:endParaRPr lang="en-US" dirty="0" smtClean="0"/>
          </a:p>
        </p:txBody>
      </p:sp>
    </p:spTree>
    <p:extLst>
      <p:ext uri="{BB962C8B-B14F-4D97-AF65-F5344CB8AC3E}">
        <p14:creationId xmlns="" xmlns:p14="http://schemas.microsoft.com/office/powerpoint/2010/main" val="162234964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Data: the treasure trove</a:t>
            </a:r>
            <a:endParaRPr lang="en-US" dirty="0">
              <a:solidFill>
                <a:schemeClr val="tx1"/>
              </a:solidFill>
            </a:endParaRPr>
          </a:p>
        </p:txBody>
      </p:sp>
      <p:sp>
        <p:nvSpPr>
          <p:cNvPr id="3" name="Content Placeholder 2"/>
          <p:cNvSpPr>
            <a:spLocks noGrp="1"/>
          </p:cNvSpPr>
          <p:nvPr>
            <p:ph idx="1"/>
          </p:nvPr>
        </p:nvSpPr>
        <p:spPr/>
        <p:txBody>
          <a:bodyPr/>
          <a:lstStyle/>
          <a:p>
            <a:r>
              <a:rPr lang="en-US" dirty="0" smtClean="0"/>
              <a:t>Provides business advantages such as</a:t>
            </a:r>
          </a:p>
          <a:p>
            <a:pPr lvl="1"/>
            <a:r>
              <a:rPr lang="en-US" dirty="0" smtClean="0">
                <a:solidFill>
                  <a:schemeClr val="tx1"/>
                </a:solidFill>
              </a:rPr>
              <a:t>Generating product recommendations</a:t>
            </a:r>
          </a:p>
          <a:p>
            <a:pPr lvl="1"/>
            <a:r>
              <a:rPr lang="en-US" dirty="0" smtClean="0">
                <a:solidFill>
                  <a:schemeClr val="tx1"/>
                </a:solidFill>
              </a:rPr>
              <a:t>Inventing new products</a:t>
            </a:r>
          </a:p>
          <a:p>
            <a:pPr lvl="1"/>
            <a:r>
              <a:rPr lang="en-US" dirty="0" smtClean="0">
                <a:solidFill>
                  <a:schemeClr val="tx1"/>
                </a:solidFill>
              </a:rPr>
              <a:t>Analyzing the market</a:t>
            </a:r>
          </a:p>
          <a:p>
            <a:pPr lvl="0">
              <a:buClr>
                <a:srgbClr val="B13F9A"/>
              </a:buClr>
            </a:pPr>
            <a:r>
              <a:rPr lang="en-US" dirty="0" smtClean="0"/>
              <a:t>Provides few early key indicators that can turn the fortune of business</a:t>
            </a:r>
          </a:p>
          <a:p>
            <a:pPr lvl="0">
              <a:buClr>
                <a:srgbClr val="B13F9A"/>
              </a:buClr>
            </a:pPr>
            <a:r>
              <a:rPr lang="en-US" dirty="0" smtClean="0"/>
              <a:t>Provides room for precise analysis. If we have more data for analysis then we have greater precision of analysis</a:t>
            </a:r>
          </a:p>
          <a:p>
            <a:pPr lvl="0">
              <a:buClr>
                <a:srgbClr val="B13F9A"/>
              </a:buClr>
              <a:buNone/>
            </a:pPr>
            <a:endParaRPr lang="en-US"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srcRect/>
          <a:stretch>
            <a:fillRect/>
          </a:stretch>
        </p:blipFill>
        <p:spPr bwMode="auto">
          <a:xfrm>
            <a:off x="0" y="5862"/>
            <a:ext cx="9151829" cy="6852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Why </a:t>
            </a:r>
            <a:r>
              <a:rPr lang="en-US" dirty="0" err="1" smtClean="0">
                <a:solidFill>
                  <a:schemeClr val="tx1"/>
                </a:solidFill>
              </a:rPr>
              <a:t>hadoop</a:t>
            </a:r>
            <a:endParaRPr lang="en-IN" dirty="0">
              <a:solidFill>
                <a:schemeClr val="tx1"/>
              </a:solidFill>
            </a:endParaRPr>
          </a:p>
        </p:txBody>
      </p:sp>
      <p:sp>
        <p:nvSpPr>
          <p:cNvPr id="3" name="Content Placeholder 2"/>
          <p:cNvSpPr>
            <a:spLocks noGrp="1"/>
          </p:cNvSpPr>
          <p:nvPr>
            <p:ph idx="1"/>
          </p:nvPr>
        </p:nvSpPr>
        <p:spPr/>
        <p:txBody>
          <a:bodyPr/>
          <a:lstStyle/>
          <a:p>
            <a:r>
              <a:rPr lang="en-US" dirty="0" smtClean="0"/>
              <a:t>Its capability to handle massive amounts of data, different categories of data – fairly quickly.</a:t>
            </a:r>
          </a:p>
          <a:p>
            <a:r>
              <a:rPr lang="en-US" dirty="0" smtClean="0"/>
              <a:t>Low Cost: </a:t>
            </a:r>
            <a:r>
              <a:rPr lang="en-US" dirty="0" err="1" smtClean="0"/>
              <a:t>Hadoop</a:t>
            </a:r>
            <a:r>
              <a:rPr lang="en-US" dirty="0" smtClean="0"/>
              <a:t> is an open-source framework and uses commodity hardware to store enormous quantities of data.</a:t>
            </a:r>
          </a:p>
          <a:p>
            <a:endParaRPr lang="en-IN"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2241</TotalTime>
  <Words>1592</Words>
  <Application>Microsoft Office PowerPoint</Application>
  <PresentationFormat>On-screen Show (4:3)</PresentationFormat>
  <Paragraphs>317</Paragraphs>
  <Slides>55</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57" baseType="lpstr">
      <vt:lpstr>Opulent</vt:lpstr>
      <vt:lpstr>VISIO</vt:lpstr>
      <vt:lpstr>UNIT-II</vt:lpstr>
      <vt:lpstr>Contents</vt:lpstr>
      <vt:lpstr>Contents</vt:lpstr>
      <vt:lpstr>Introducing Hadoop </vt:lpstr>
      <vt:lpstr>            Big Data Every Where! </vt:lpstr>
      <vt:lpstr>How much data?</vt:lpstr>
      <vt:lpstr>Data: the treasure trove</vt:lpstr>
      <vt:lpstr>Slide 8</vt:lpstr>
      <vt:lpstr>Why hadoop</vt:lpstr>
      <vt:lpstr>Key considerations of hadoop</vt:lpstr>
      <vt:lpstr>Slide 11</vt:lpstr>
      <vt:lpstr>  Limitations of rdbms</vt:lpstr>
      <vt:lpstr>Slide 13</vt:lpstr>
      <vt:lpstr>  Distributed Computing Challenges</vt:lpstr>
      <vt:lpstr>History of Hadoop  </vt:lpstr>
      <vt:lpstr>Google Origins</vt:lpstr>
      <vt:lpstr>Hadoop’s Developers</vt:lpstr>
      <vt:lpstr>Real world application of Nutch</vt:lpstr>
      <vt:lpstr>Some Hadoop Milestones </vt:lpstr>
      <vt:lpstr>RDBMS versus Hadoop </vt:lpstr>
      <vt:lpstr>Hadoop DistrIbutors</vt:lpstr>
      <vt:lpstr>Hadoop distributors   </vt:lpstr>
      <vt:lpstr>Slide 23</vt:lpstr>
      <vt:lpstr>Contd..,</vt:lpstr>
      <vt:lpstr>Contd..,</vt:lpstr>
      <vt:lpstr>Cloudera Vs hortonworks</vt:lpstr>
      <vt:lpstr>Use cases of hadoop</vt:lpstr>
      <vt:lpstr>Hadoop architecture</vt:lpstr>
      <vt:lpstr>Slide 29</vt:lpstr>
      <vt:lpstr>Hadoop core components</vt:lpstr>
      <vt:lpstr>Hadoop Ecosystem</vt:lpstr>
      <vt:lpstr>Slide 32</vt:lpstr>
      <vt:lpstr>Slide 33</vt:lpstr>
      <vt:lpstr>Hadoop Distributed File System</vt:lpstr>
      <vt:lpstr>Slide 35</vt:lpstr>
      <vt:lpstr>Slide 36</vt:lpstr>
      <vt:lpstr>Hdfs daemons</vt:lpstr>
      <vt:lpstr>Slide 38</vt:lpstr>
      <vt:lpstr>Contd..,</vt:lpstr>
      <vt:lpstr>Slide 40</vt:lpstr>
      <vt:lpstr>Slide 41</vt:lpstr>
      <vt:lpstr>Replica placement strategy</vt:lpstr>
      <vt:lpstr>Slide 43</vt:lpstr>
      <vt:lpstr>PROCESSING DATA WITH HADOOP</vt:lpstr>
      <vt:lpstr>Slide 45</vt:lpstr>
      <vt:lpstr>Slide 46</vt:lpstr>
      <vt:lpstr>Slide 47</vt:lpstr>
      <vt:lpstr>How does mapreduce work?</vt:lpstr>
      <vt:lpstr>Slide 49</vt:lpstr>
      <vt:lpstr>Map reduce example</vt:lpstr>
      <vt:lpstr>Word count map reduce program using java</vt:lpstr>
      <vt:lpstr>Slide 52</vt:lpstr>
      <vt:lpstr>Slide 53</vt:lpstr>
      <vt:lpstr>Slide 54</vt:lpstr>
      <vt:lpstr>Slide 55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UNIT-II</dc:title>
  <dc:creator>LYDIA</dc:creator>
  <cp:lastModifiedBy>admin</cp:lastModifiedBy>
  <cp:revision>32</cp:revision>
  <dcterms:created xsi:type="dcterms:W3CDTF">2006-08-16T00:00:00Z</dcterms:created>
  <dcterms:modified xsi:type="dcterms:W3CDTF">2019-08-19T05:27:12Z</dcterms:modified>
</cp:coreProperties>
</file>